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94" r:id="rId3"/>
  </p:sldMasterIdLst>
  <p:handoutMasterIdLst>
    <p:handoutMasterId r:id="rId5"/>
  </p:handoutMasterIdLst>
  <p:sldIdLst>
    <p:sldId id="283" r:id="rId4"/>
  </p:sldIdLst>
  <p:sldSz cx="7559675" cy="10691813"/>
  <p:notesSz cx="6792913" cy="9925050"/>
  <p:defaultTextStyle>
    <a:defPPr>
      <a:defRPr lang="sv-FI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DBFF"/>
    <a:srgbClr val="00205B"/>
    <a:srgbClr val="FF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24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2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128C4-9840-46E1-97C6-B70C969D8D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40D93-7E2E-4777-A8F7-9C105DB39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0EABEACF-615D-4256-A6A6-6761A1A544CC}" type="datetimeFigureOut">
              <a:rPr lang="sv-FI" smtClean="0"/>
              <a:t>04-03-2024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4D64-050E-4F35-B557-9DEB9F8B8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04162-4E4B-47D9-B874-BA5B6DC8CF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DDCC15EA-AFCA-4EE4-B915-C4684817030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3237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rsonalbilder.folkhalsan.fi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rsonalbilder.folkhalsan.fi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rsonalbilder.folkhalsan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bild och olika typer av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69D2BCB-49B5-A6B2-49BD-771C90105D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2427948"/>
            <a:ext cx="6911975" cy="2882240"/>
          </a:xfrm>
          <a:prstGeom prst="roundRect">
            <a:avLst>
              <a:gd name="adj" fmla="val 9486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symbolen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mitten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Då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bilden</a:t>
            </a:r>
            <a:r>
              <a:rPr lang="en-US" dirty="0"/>
              <a:t> </a:t>
            </a:r>
            <a:r>
              <a:rPr lang="en-US" dirty="0" err="1"/>
              <a:t>rundade</a:t>
            </a:r>
            <a:r>
              <a:rPr lang="en-US" dirty="0"/>
              <a:t> </a:t>
            </a:r>
            <a:r>
              <a:rPr lang="en-US" dirty="0" err="1"/>
              <a:t>hörn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A5FD41-766B-4D39-8A2D-DC2181C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28650"/>
            <a:ext cx="4179886" cy="1545959"/>
          </a:xfrm>
          <a:noFill/>
        </p:spPr>
        <p:txBody>
          <a:bodyPr wrap="square" lIns="0" tIns="0" rIns="0" bIns="0" anchor="t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5746849"/>
            <a:ext cx="4143376" cy="1004378"/>
          </a:xfrm>
        </p:spPr>
        <p:txBody>
          <a:bodyPr/>
          <a:lstStyle>
            <a:lvl1pPr>
              <a:lnSpc>
                <a:spcPct val="110000"/>
              </a:lnSpc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12329" y="8312715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2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3800" y="628650"/>
            <a:ext cx="1908175" cy="1241365"/>
          </a:xfrm>
        </p:spPr>
        <p:txBody>
          <a:bodyPr/>
          <a:lstStyle>
            <a:lvl1pPr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1C4B6D-EE8A-640D-1551-19022311C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699" y="6915150"/>
            <a:ext cx="4143376" cy="1036694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214BBE7-3FAC-4123-F1EE-0C0F03A94B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3799" y="5741988"/>
            <a:ext cx="1908175" cy="1052596"/>
          </a:xfrm>
        </p:spPr>
        <p:txBody>
          <a:bodyPr/>
          <a:lstStyle>
            <a:lvl1pPr>
              <a:lnSpc>
                <a:spcPct val="95000"/>
              </a:lnSpc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85BEF8-3476-7F56-A422-9F4CA063E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3799" y="7579962"/>
            <a:ext cx="2232026" cy="2049814"/>
          </a:xfrm>
          <a:prstGeom prst="roundRect">
            <a:avLst>
              <a:gd name="adj" fmla="val 14462"/>
            </a:avLst>
          </a:prstGeom>
          <a:solidFill>
            <a:srgbClr val="FFF7E8"/>
          </a:solidFill>
        </p:spPr>
        <p:txBody>
          <a:bodyPr lIns="108000" tIns="108000" rIns="108000" bIns="108000">
            <a:noAutofit/>
          </a:bodyPr>
          <a:lstStyle>
            <a:lvl1pPr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300"/>
              </a:spcBef>
              <a:defRPr sz="9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EA527B7-266A-2534-E601-5826629357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91199" y="8825041"/>
            <a:ext cx="657225" cy="658800"/>
          </a:xfrm>
          <a:solidFill>
            <a:schemeClr val="bg1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sv-FI" dirty="0"/>
              <a:t>QR-kod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1BFE258-E5FA-25BF-4B20-D0839703518B}"/>
              </a:ext>
            </a:extLst>
          </p:cNvPr>
          <p:cNvSpPr/>
          <p:nvPr userDrawn="1"/>
        </p:nvSpPr>
        <p:spPr>
          <a:xfrm>
            <a:off x="-4056881" y="259013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3 rader. Använd gärna någon accentfärg till en del av rubriken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748787F-BBB7-1C96-F291-E4BF781E1AE9}"/>
              </a:ext>
            </a:extLst>
          </p:cNvPr>
          <p:cNvSpPr/>
          <p:nvPr userDrawn="1"/>
        </p:nvSpPr>
        <p:spPr>
          <a:xfrm>
            <a:off x="-4056881" y="5565192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Rutans storlek anpassas automatiskt beroende på textens längd.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3203E5C-E7F2-C491-221D-2ACA226070A0}"/>
              </a:ext>
            </a:extLst>
          </p:cNvPr>
          <p:cNvSpPr/>
          <p:nvPr userDrawn="1"/>
        </p:nvSpPr>
        <p:spPr>
          <a:xfrm>
            <a:off x="-4048943" y="6899459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50D69D4-D0C0-781D-399C-BA141C458CB8}"/>
              </a:ext>
            </a:extLst>
          </p:cNvPr>
          <p:cNvSpPr/>
          <p:nvPr userDrawn="1"/>
        </p:nvSpPr>
        <p:spPr>
          <a:xfrm>
            <a:off x="-4661990" y="9746168"/>
            <a:ext cx="2267676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F0CD79C-92CF-AEDC-AFFB-A85A238FB4BC}"/>
              </a:ext>
            </a:extLst>
          </p:cNvPr>
          <p:cNvSpPr/>
          <p:nvPr userDrawn="1"/>
        </p:nvSpPr>
        <p:spPr>
          <a:xfrm>
            <a:off x="-4056881" y="3886927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bild. Se instruktioner till höger om hur du tar in och beskär en bild.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21B413-3189-6D42-E415-DA178AC68CBD}"/>
              </a:ext>
            </a:extLst>
          </p:cNvPr>
          <p:cNvSpPr/>
          <p:nvPr userDrawn="1"/>
        </p:nvSpPr>
        <p:spPr>
          <a:xfrm>
            <a:off x="-3590156" y="1650547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 om rubriken, plats för tid och plats, överst </a:t>
            </a:r>
            <a:r>
              <a:rPr lang="sv-FI" sz="1000" dirty="0" err="1">
                <a:solidFill>
                  <a:schemeClr val="tx1"/>
                </a:solidFill>
              </a:rPr>
              <a:t>tidpukt</a:t>
            </a:r>
            <a:r>
              <a:rPr lang="sv-FI" sz="1000" dirty="0">
                <a:solidFill>
                  <a:schemeClr val="tx1"/>
                </a:solidFill>
              </a:rPr>
              <a:t>, nivå 2 plats och ev. Pris.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7ED34B0-F9B9-07C2-84DF-8B3F99399A95}"/>
              </a:ext>
            </a:extLst>
          </p:cNvPr>
          <p:cNvSpPr/>
          <p:nvPr userDrawn="1"/>
        </p:nvSpPr>
        <p:spPr>
          <a:xfrm>
            <a:off x="-3642725" y="8904400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höger: Plats för kontaktinfo och anmälan, </a:t>
            </a:r>
            <a:r>
              <a:rPr lang="sv-FI" sz="1000" dirty="0" err="1">
                <a:solidFill>
                  <a:schemeClr val="tx1"/>
                </a:solidFill>
              </a:rPr>
              <a:t>Qr</a:t>
            </a:r>
            <a:r>
              <a:rPr lang="sv-FI" sz="1000" dirty="0">
                <a:solidFill>
                  <a:schemeClr val="tx1"/>
                </a:solidFill>
              </a:rPr>
              <a:t> kod till webbsida.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27CA0F-E768-1A2F-0322-52C19EB21D19}"/>
              </a:ext>
            </a:extLst>
          </p:cNvPr>
          <p:cNvGrpSpPr/>
          <p:nvPr userDrawn="1"/>
        </p:nvGrpSpPr>
        <p:grpSpPr>
          <a:xfrm>
            <a:off x="11126455" y="6936057"/>
            <a:ext cx="1492371" cy="2554545"/>
            <a:chOff x="11126455" y="3948151"/>
            <a:chExt cx="1492371" cy="25545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8FFF7D-87AE-B547-5FCE-AFB2EEEB1655}"/>
                </a:ext>
              </a:extLst>
            </p:cNvPr>
            <p:cNvSpPr txBox="1"/>
            <p:nvPr userDrawn="1"/>
          </p:nvSpPr>
          <p:spPr>
            <a:xfrm>
              <a:off x="11126455" y="3948151"/>
              <a:ext cx="149237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v-FI" sz="1000" b="1" dirty="0"/>
                <a:t>Infoga QR-kod</a:t>
              </a:r>
            </a:p>
            <a:p>
              <a:pPr marL="228600" indent="-228600">
                <a:buAutoNum type="arabicPeriod"/>
              </a:pPr>
              <a:r>
                <a:rPr lang="sv-FI" sz="1000" dirty="0"/>
                <a:t>Gå till webbsidan du vill länka till.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Högerklicka någonstans på sidan och välj Skapa QR kod för sidan.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Välj kopiera.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Klistra in koden i den lilla vita rutan på affischen</a:t>
              </a:r>
            </a:p>
            <a:p>
              <a:pPr marL="228600" indent="-228600">
                <a:buAutoNum type="arabicPeriod"/>
              </a:pPr>
              <a:endParaRPr lang="sv-FI" sz="1000" i="0" dirty="0"/>
            </a:p>
            <a:p>
              <a:pPr marL="0" indent="0">
                <a:buNone/>
              </a:pPr>
              <a:r>
                <a:rPr lang="sv-FI" sz="1000" i="0" dirty="0"/>
                <a:t>Tips: webbläsaren </a:t>
              </a:r>
              <a:r>
                <a:rPr lang="sv-FI" sz="1000" i="0" dirty="0" err="1"/>
                <a:t>Edge</a:t>
              </a:r>
              <a:r>
                <a:rPr lang="sv-FI" sz="1000" i="0" dirty="0"/>
                <a:t> skapar en snyggare kod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D46EDB-BAFD-6F58-BB96-D64B91DBF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34393" y="4686815"/>
              <a:ext cx="308338" cy="325233"/>
            </a:xfrm>
            <a:prstGeom prst="rect">
              <a:avLst/>
            </a:prstGeom>
          </p:spPr>
        </p:pic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81EFD9D-7543-07A5-02D3-A8B58F6731B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341631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AFAE5C07-F79E-91BA-1C40-A143F26D06A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59936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C9CD397-16F4-3E7C-72F5-4393C129B637}"/>
              </a:ext>
            </a:extLst>
          </p:cNvPr>
          <p:cNvSpPr/>
          <p:nvPr userDrawn="1"/>
        </p:nvSpPr>
        <p:spPr>
          <a:xfrm>
            <a:off x="-2267676" y="9755425"/>
            <a:ext cx="2267676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Välj andra ikonen från vänster för att lägga till samarbetsparts logo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7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5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  <p15:guide id="3" pos="31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ve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0000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823D912-D722-4384-4104-2CA0FC6448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190052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F0223B-6A6B-54FB-8A74-9583919BEA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BEF7B9A7-EB04-E539-2479-85887D2C42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sv-FI" dirty="0"/>
              <a:t>Plats för bild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4288B3-8715-EC7F-BF65-6C11EBACC6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481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B71DCF-707A-7BA9-B968-2ABE9019DF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66EAC7D-6274-F771-F06B-6328C28FB2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chemeClr val="tx2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rgbClr val="ADDBFF"/>
                </a:solidFill>
                <a:latin typeface="+mn-lt"/>
              </a:defRPr>
            </a:lvl1pPr>
            <a:lvl2pPr algn="ctr">
              <a:defRPr sz="2000">
                <a:solidFill>
                  <a:srgbClr val="ADDBFF"/>
                </a:solidFill>
              </a:defRPr>
            </a:lvl2pPr>
            <a:lvl3pPr algn="ctr">
              <a:defRPr sz="1600">
                <a:solidFill>
                  <a:srgbClr val="ADDBFF"/>
                </a:solidFill>
              </a:defRPr>
            </a:lvl3pPr>
            <a:lvl4pPr algn="ctr">
              <a:defRPr sz="1050">
                <a:solidFill>
                  <a:srgbClr val="ADDBFF"/>
                </a:solidFill>
              </a:defRPr>
            </a:lvl4pPr>
            <a:lvl5pPr algn="ctr">
              <a:defRPr sz="900">
                <a:solidFill>
                  <a:srgbClr val="ADDB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1250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CBD2C1-389A-4836-2409-9F780425D4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226" y="8115767"/>
            <a:ext cx="5033224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A205B20-26FE-C618-08C0-B190DDDDD6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FFF7E8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rgbClr val="00205B"/>
                </a:solidFill>
                <a:latin typeface="+mn-lt"/>
              </a:defRPr>
            </a:lvl1pPr>
            <a:lvl2pPr algn="ctr">
              <a:defRPr sz="2000">
                <a:solidFill>
                  <a:srgbClr val="00205B"/>
                </a:solidFill>
              </a:defRPr>
            </a:lvl2pPr>
            <a:lvl3pPr algn="ctr">
              <a:defRPr sz="1600">
                <a:solidFill>
                  <a:srgbClr val="00205B"/>
                </a:solidFill>
              </a:defRPr>
            </a:lvl3pPr>
            <a:lvl4pPr algn="ctr">
              <a:defRPr sz="1050">
                <a:solidFill>
                  <a:srgbClr val="00205B"/>
                </a:solidFill>
              </a:defRPr>
            </a:lvl4pPr>
            <a:lvl5pPr algn="ctr">
              <a:defRPr sz="9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9F7F14-9589-8A0A-6E82-A514288B9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j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72824F1-F644-45DB-4D0D-33EB0983D3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CE63744-D57C-1AAB-1D4E-BC1E53AFF1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21EEE01-8DC8-1CBF-2DA7-A6423C572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l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1633DD-9023-B85F-2C10-6394402E2B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019CB74-BD7A-05FE-1A68-FAB105C7B1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978EF0-8509-D60A-0274-3821BCB1C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yl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436F67-FC31-86BE-C336-56D2F04A03D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50429" y="7579961"/>
            <a:ext cx="3038475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1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100" dirty="0"/>
              <a:t>Klicka på symbolen i mitten av bildplatshållaren och välj en bildfil. (Bilder finns att ladda ner från personalbilder.folkhalsan.fi om du behöver)</a:t>
            </a:r>
          </a:p>
          <a:p>
            <a:pPr marL="228600" indent="-228600">
              <a:buAutoNum type="arabicPeriod"/>
            </a:pPr>
            <a:r>
              <a:rPr lang="sv-FI" sz="1100" dirty="0"/>
              <a:t>För att beskära bilden inom bildplatshållarens område klickar du på </a:t>
            </a:r>
            <a:r>
              <a:rPr lang="sv-FI" sz="1100" i="1" dirty="0" err="1"/>
              <a:t>crop</a:t>
            </a:r>
            <a:r>
              <a:rPr lang="sv-FI" sz="1100" dirty="0"/>
              <a:t> som finns under </a:t>
            </a:r>
            <a:r>
              <a:rPr lang="sv-FI" sz="11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100" i="0" dirty="0"/>
              <a:t>Du kan nu förstora bilden </a:t>
            </a:r>
            <a:r>
              <a:rPr lang="sv-FI" sz="1100" dirty="0"/>
              <a:t>genom att dra i något av </a:t>
            </a:r>
            <a:r>
              <a:rPr lang="sv-FI" sz="1100" b="1" dirty="0"/>
              <a:t>hörnen</a:t>
            </a:r>
            <a:r>
              <a:rPr lang="sv-FI" sz="1100" dirty="0"/>
              <a:t> och/eller flytta runt bilden inom området genom att klicka och hålla mitt på bilden. </a:t>
            </a:r>
            <a:r>
              <a:rPr lang="sv-FI" sz="11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8620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6694E5D-AA25-9878-6120-94120320A0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EC4D33-AC68-F4CF-90D2-260CB76EB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6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ve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E59FB6-3667-BABD-E5FF-DCD7A7A270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0000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830D317-AD10-409E-6ECE-603ABEF8E2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ADDBFF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rgbClr val="00205B"/>
                </a:solidFill>
                <a:latin typeface="+mn-lt"/>
              </a:defRPr>
            </a:lvl1pPr>
            <a:lvl2pPr algn="ctr">
              <a:defRPr sz="2000">
                <a:solidFill>
                  <a:srgbClr val="00205B"/>
                </a:solidFill>
              </a:defRPr>
            </a:lvl2pPr>
            <a:lvl3pPr algn="ctr">
              <a:defRPr sz="1600">
                <a:solidFill>
                  <a:srgbClr val="00205B"/>
                </a:solidFill>
              </a:defRPr>
            </a:lvl3pPr>
            <a:lvl4pPr algn="ctr">
              <a:defRPr sz="1050">
                <a:solidFill>
                  <a:srgbClr val="00205B"/>
                </a:solidFill>
              </a:defRPr>
            </a:lvl4pPr>
            <a:lvl5pPr algn="ctr">
              <a:defRPr sz="9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B1268F-E3E8-13F1-AC50-98DE9795C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stor bild bild och olika typer av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A5FD41-766B-4D39-8A2D-DC2181C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28650"/>
            <a:ext cx="4143376" cy="1545959"/>
          </a:xfrm>
          <a:noFill/>
        </p:spPr>
        <p:txBody>
          <a:bodyPr wrap="square" lIns="0" tIns="0" rIns="0" bIns="0" anchor="t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7362825"/>
            <a:ext cx="4143376" cy="1004378"/>
          </a:xfrm>
        </p:spPr>
        <p:txBody>
          <a:bodyPr/>
          <a:lstStyle>
            <a:lvl1pPr>
              <a:lnSpc>
                <a:spcPct val="110000"/>
              </a:lnSpc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21854" y="8213329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2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3800" y="635000"/>
            <a:ext cx="1908175" cy="1241365"/>
          </a:xfrm>
        </p:spPr>
        <p:txBody>
          <a:bodyPr/>
          <a:lstStyle>
            <a:lvl1pPr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1C4B6D-EE8A-640D-1551-19022311C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8582790"/>
            <a:ext cx="4143376" cy="1036694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85BEF8-3476-7F56-A422-9F4CA063E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3800" y="7362825"/>
            <a:ext cx="2232025" cy="2266951"/>
          </a:xfrm>
          <a:prstGeom prst="roundRect">
            <a:avLst>
              <a:gd name="adj" fmla="val 14462"/>
            </a:avLst>
          </a:prstGeom>
          <a:solidFill>
            <a:srgbClr val="FFF7E8"/>
          </a:solidFill>
        </p:spPr>
        <p:txBody>
          <a:bodyPr lIns="108000" tIns="108000" rIns="108000" bIns="108000">
            <a:noAutofit/>
          </a:bodyPr>
          <a:lstStyle>
            <a:lvl1pPr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300"/>
              </a:spcBef>
              <a:defRPr sz="900"/>
            </a:lvl2pPr>
            <a:lvl3pPr>
              <a:defRPr sz="800"/>
            </a:lvl3pPr>
            <a:lvl4pPr>
              <a:defRPr sz="7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EA527B7-266A-2534-E601-5826629357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91199" y="8772524"/>
            <a:ext cx="657225" cy="657225"/>
          </a:xfrm>
          <a:solidFill>
            <a:schemeClr val="bg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ACCCA96-6638-0300-8D22-BEFC88963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2427949"/>
            <a:ext cx="6911975" cy="4501489"/>
          </a:xfrm>
          <a:prstGeom prst="roundRect">
            <a:avLst>
              <a:gd name="adj" fmla="val 6665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symbolen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mitten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Då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bilden</a:t>
            </a:r>
            <a:r>
              <a:rPr lang="en-US" dirty="0"/>
              <a:t> </a:t>
            </a:r>
            <a:r>
              <a:rPr lang="en-US" dirty="0" err="1"/>
              <a:t>rundade</a:t>
            </a:r>
            <a:r>
              <a:rPr lang="en-US" dirty="0"/>
              <a:t> </a:t>
            </a:r>
            <a:r>
              <a:rPr lang="en-US" dirty="0" err="1"/>
              <a:t>hörn</a:t>
            </a:r>
            <a:endParaRPr lang="sv-FI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B8B00E7-3DC0-C618-AFC3-58538247152A}"/>
              </a:ext>
            </a:extLst>
          </p:cNvPr>
          <p:cNvSpPr/>
          <p:nvPr userDrawn="1"/>
        </p:nvSpPr>
        <p:spPr>
          <a:xfrm>
            <a:off x="-3590156" y="6610004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Rutans storlek anpassas automatiskt beroende på textens längd.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E749160-D1ED-1C30-1791-CB9FCAA2FAAC}"/>
              </a:ext>
            </a:extLst>
          </p:cNvPr>
          <p:cNvSpPr/>
          <p:nvPr userDrawn="1"/>
        </p:nvSpPr>
        <p:spPr>
          <a:xfrm>
            <a:off x="-4048854" y="7805692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4D451AA-1488-0B0A-BE3D-E0CAA73CBB7E}"/>
              </a:ext>
            </a:extLst>
          </p:cNvPr>
          <p:cNvSpPr/>
          <p:nvPr userDrawn="1"/>
        </p:nvSpPr>
        <p:spPr>
          <a:xfrm>
            <a:off x="-4048854" y="4049274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bild. Se instruktioner till höger om hur du tar in och beskär en bild.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1C53131-FCD3-DDD6-903A-20C030F7789D}"/>
              </a:ext>
            </a:extLst>
          </p:cNvPr>
          <p:cNvSpPr/>
          <p:nvPr userDrawn="1"/>
        </p:nvSpPr>
        <p:spPr>
          <a:xfrm>
            <a:off x="-3590156" y="1650547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 om rubriken, plats för tid och plats, överst </a:t>
            </a:r>
            <a:r>
              <a:rPr lang="sv-FI" sz="1000" dirty="0" err="1">
                <a:solidFill>
                  <a:schemeClr val="tx1"/>
                </a:solidFill>
              </a:rPr>
              <a:t>tidpukt</a:t>
            </a:r>
            <a:r>
              <a:rPr lang="sv-FI" sz="1000" dirty="0">
                <a:solidFill>
                  <a:schemeClr val="tx1"/>
                </a:solidFill>
              </a:rPr>
              <a:t>, nivå 2 plats och ev. Pris.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D3A3A48-E3E1-4B5F-57B0-0CA8B411EE22}"/>
              </a:ext>
            </a:extLst>
          </p:cNvPr>
          <p:cNvSpPr/>
          <p:nvPr userDrawn="1"/>
        </p:nvSpPr>
        <p:spPr>
          <a:xfrm>
            <a:off x="-3536363" y="8919435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höger: Plats för kontaktinfo och anmälan, </a:t>
            </a:r>
            <a:r>
              <a:rPr lang="sv-FI" sz="1000" dirty="0" err="1">
                <a:solidFill>
                  <a:schemeClr val="tx1"/>
                </a:solidFill>
              </a:rPr>
              <a:t>Qr</a:t>
            </a:r>
            <a:r>
              <a:rPr lang="sv-FI" sz="1000" dirty="0">
                <a:solidFill>
                  <a:schemeClr val="tx1"/>
                </a:solidFill>
              </a:rPr>
              <a:t> kod till webbsida.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CD8CBA2-9B92-DF7F-D7FD-64B4CDE407B2}"/>
              </a:ext>
            </a:extLst>
          </p:cNvPr>
          <p:cNvSpPr/>
          <p:nvPr userDrawn="1"/>
        </p:nvSpPr>
        <p:spPr>
          <a:xfrm>
            <a:off x="-4048854" y="304800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3 rader. Använd gärna någon accentfärg till en del av rubriken</a:t>
            </a:r>
            <a:endParaRPr lang="sv-FI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EBF9DC-0DAC-D6AD-8893-245D0107B426}"/>
              </a:ext>
            </a:extLst>
          </p:cNvPr>
          <p:cNvGrpSpPr/>
          <p:nvPr userDrawn="1"/>
        </p:nvGrpSpPr>
        <p:grpSpPr>
          <a:xfrm>
            <a:off x="11126455" y="6936057"/>
            <a:ext cx="1492371" cy="2554545"/>
            <a:chOff x="11126455" y="3948151"/>
            <a:chExt cx="1492371" cy="25545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88E93A-991A-9E8A-CAEE-8B565285BA66}"/>
                </a:ext>
              </a:extLst>
            </p:cNvPr>
            <p:cNvSpPr txBox="1"/>
            <p:nvPr userDrawn="1"/>
          </p:nvSpPr>
          <p:spPr>
            <a:xfrm>
              <a:off x="11126455" y="3948151"/>
              <a:ext cx="149237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v-FI" sz="1000" b="1" dirty="0"/>
                <a:t>Infoga QR-kod</a:t>
              </a:r>
            </a:p>
            <a:p>
              <a:pPr marL="228600" indent="-228600">
                <a:buAutoNum type="arabicPeriod"/>
              </a:pPr>
              <a:r>
                <a:rPr lang="sv-FI" sz="1000" dirty="0"/>
                <a:t>Gå till webbsidan du vill länka till.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Högerklicka någonstans på sidan och välj Skapa QR kod för sidan.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Välj kopiera.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Klistra in koden i den lilla vita rutan på affischen</a:t>
              </a:r>
            </a:p>
            <a:p>
              <a:pPr marL="228600" indent="-228600">
                <a:buAutoNum type="arabicPeriod"/>
              </a:pPr>
              <a:endParaRPr lang="sv-FI" sz="1000" i="0" dirty="0"/>
            </a:p>
            <a:p>
              <a:pPr marL="0" indent="0">
                <a:buNone/>
              </a:pPr>
              <a:r>
                <a:rPr lang="sv-FI" sz="1000" i="0" dirty="0"/>
                <a:t>Tips: webbläsaren </a:t>
              </a:r>
              <a:r>
                <a:rPr lang="sv-FI" sz="1000" i="0" dirty="0" err="1"/>
                <a:t>Edge</a:t>
              </a:r>
              <a:r>
                <a:rPr lang="sv-FI" sz="1000" i="0" dirty="0"/>
                <a:t> skapar en snyggare kod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6354050-B239-098A-F31F-F8E349ACA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34393" y="4686815"/>
              <a:ext cx="308338" cy="325233"/>
            </a:xfrm>
            <a:prstGeom prst="rect">
              <a:avLst/>
            </a:prstGeom>
          </p:spPr>
        </p:pic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9B76F9B-C640-E9A3-840D-85AF1F898F65}"/>
              </a:ext>
            </a:extLst>
          </p:cNvPr>
          <p:cNvSpPr/>
          <p:nvPr userDrawn="1"/>
        </p:nvSpPr>
        <p:spPr>
          <a:xfrm>
            <a:off x="-4661990" y="9746168"/>
            <a:ext cx="2267676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02E6923-6C18-8672-24EC-4C131A244A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341631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F5D4DBC1-7373-14FA-B54F-EB1C019BB88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59936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76B872-E2E3-08B0-E4CF-ADB6C154D2D5}"/>
              </a:ext>
            </a:extLst>
          </p:cNvPr>
          <p:cNvSpPr/>
          <p:nvPr userDrawn="1"/>
        </p:nvSpPr>
        <p:spPr>
          <a:xfrm>
            <a:off x="-2267676" y="9755425"/>
            <a:ext cx="2267676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Välj andra ikonen från vänster för att lägga till samarbetsparts logo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2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5" userDrawn="1">
          <p15:clr>
            <a:srgbClr val="FBAE40"/>
          </p15:clr>
        </p15:guide>
        <p15:guide id="2" orient="horz" pos="4638" userDrawn="1">
          <p15:clr>
            <a:srgbClr val="FBAE40"/>
          </p15:clr>
        </p15:guide>
        <p15:guide id="3" pos="31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A5FD41-766B-4D39-8A2D-DC2181C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04799"/>
            <a:ext cx="6911975" cy="2919600"/>
          </a:xfrm>
          <a:prstGeom prst="roundRect">
            <a:avLst>
              <a:gd name="adj" fmla="val 9288"/>
            </a:avLst>
          </a:prstGeom>
          <a:solidFill>
            <a:schemeClr val="accent4"/>
          </a:solidFill>
        </p:spPr>
        <p:txBody>
          <a:bodyPr wrap="square" lIns="216000" tIns="216000" rIns="216000" bIns="216000" anchor="ctr" anchorCtr="0">
            <a:normAutofit/>
          </a:bodyPr>
          <a:lstStyle>
            <a:lvl1pPr>
              <a:defRPr sz="6500">
                <a:solidFill>
                  <a:srgbClr val="FFF7E8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3662363"/>
            <a:ext cx="3024189" cy="1004378"/>
          </a:xfrm>
        </p:spPr>
        <p:txBody>
          <a:bodyPr/>
          <a:lstStyle>
            <a:lvl1pPr>
              <a:lnSpc>
                <a:spcPct val="110000"/>
              </a:lnSpc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32617" y="8213329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2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8388410"/>
            <a:ext cx="3024186" cy="1241365"/>
          </a:xfrm>
        </p:spPr>
        <p:txBody>
          <a:bodyPr/>
          <a:lstStyle>
            <a:lvl1pPr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1C4B6D-EE8A-640D-1551-19022311C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699" y="5012048"/>
            <a:ext cx="3024187" cy="314135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85BEF8-3476-7F56-A422-9F4CA063E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4401" y="8119650"/>
            <a:ext cx="3038475" cy="1510126"/>
          </a:xfrm>
          <a:prstGeom prst="roundRect">
            <a:avLst>
              <a:gd name="adj" fmla="val 14462"/>
            </a:avLst>
          </a:prstGeom>
          <a:solidFill>
            <a:srgbClr val="FFF7E8"/>
          </a:solidFill>
        </p:spPr>
        <p:txBody>
          <a:bodyPr lIns="108000" tIns="108000" rIns="720000" bIns="108000">
            <a:noAutofit/>
          </a:bodyPr>
          <a:lstStyle>
            <a:lvl1pPr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300"/>
              </a:spcBef>
              <a:defRPr sz="900"/>
            </a:lvl2pPr>
            <a:lvl3pPr>
              <a:defRPr sz="800"/>
            </a:lvl3pPr>
            <a:lvl4pPr>
              <a:defRPr sz="7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EA527B7-266A-2534-E601-5826629357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9" y="8833377"/>
            <a:ext cx="657225" cy="657225"/>
          </a:xfrm>
          <a:solidFill>
            <a:schemeClr val="bg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4BD3420-9A24-0B17-83FF-3EAD4CB09B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84401" y="3666526"/>
            <a:ext cx="3024187" cy="2919600"/>
          </a:xfrm>
          <a:prstGeom prst="roundRect">
            <a:avLst>
              <a:gd name="adj" fmla="val 6377"/>
            </a:avLst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5A74BE5-7396-F3B5-A2C1-BC88AC2E10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87788" y="6376420"/>
            <a:ext cx="3024187" cy="314108"/>
          </a:xfrm>
          <a:prstGeom prst="round2SameRect">
            <a:avLst>
              <a:gd name="adj1" fmla="val 0"/>
              <a:gd name="adj2" fmla="val 34929"/>
            </a:avLst>
          </a:prstGeom>
          <a:solidFill>
            <a:schemeClr val="accent4"/>
          </a:solidFill>
        </p:spPr>
        <p:txBody>
          <a:bodyPr lIns="72000" tIns="72000" rIns="72000" bIns="72000" anchor="b" anchorCtr="0"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7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734BEA1-9B92-8D1E-A2A4-0AC1936E78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87788" y="6906571"/>
            <a:ext cx="3020799" cy="98372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31384ED-202A-0191-395D-55ED524D62C2}"/>
              </a:ext>
            </a:extLst>
          </p:cNvPr>
          <p:cNvSpPr/>
          <p:nvPr userDrawn="1"/>
        </p:nvSpPr>
        <p:spPr>
          <a:xfrm>
            <a:off x="-3590156" y="365719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3 rader. Du kan ändra färg på bakgrunden.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DB18F0-1D07-F018-B1DC-24806B873E9F}"/>
              </a:ext>
            </a:extLst>
          </p:cNvPr>
          <p:cNvSpPr/>
          <p:nvPr userDrawn="1"/>
        </p:nvSpPr>
        <p:spPr>
          <a:xfrm>
            <a:off x="-4133081" y="3359584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huvudbudskap/Ingress. Rutans storlek anpassas automatiskt beroende på textens längd.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6FDC44E-8AF8-AC02-EB9A-818577D9444C}"/>
              </a:ext>
            </a:extLst>
          </p:cNvPr>
          <p:cNvSpPr/>
          <p:nvPr userDrawn="1"/>
        </p:nvSpPr>
        <p:spPr>
          <a:xfrm>
            <a:off x="-4133081" y="6152232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5E2639-4A3C-14C7-5FF8-39F4D23F5C0A}"/>
              </a:ext>
            </a:extLst>
          </p:cNvPr>
          <p:cNvSpPr/>
          <p:nvPr userDrawn="1"/>
        </p:nvSpPr>
        <p:spPr>
          <a:xfrm>
            <a:off x="-3248025" y="4765772"/>
            <a:ext cx="29145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 och bildtext. Se instruktioner till höger om hur du tar in och beskär en bild. Använd samma accentfärg på bakgrunden som rubrikens bakgrund.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8D97E92-D40D-99E1-90B3-D09C6E5795DE}"/>
              </a:ext>
            </a:extLst>
          </p:cNvPr>
          <p:cNvSpPr/>
          <p:nvPr userDrawn="1"/>
        </p:nvSpPr>
        <p:spPr>
          <a:xfrm>
            <a:off x="-4133081" y="8108668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tid och plats, överst </a:t>
            </a:r>
            <a:r>
              <a:rPr lang="sv-FI" sz="1000" dirty="0" err="1">
                <a:solidFill>
                  <a:schemeClr val="tx1"/>
                </a:solidFill>
              </a:rPr>
              <a:t>tidpukt</a:t>
            </a:r>
            <a:r>
              <a:rPr lang="sv-FI" sz="1000" dirty="0">
                <a:solidFill>
                  <a:schemeClr val="tx1"/>
                </a:solidFill>
              </a:rPr>
              <a:t>, nivå 2 plats och ev. Pris.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9023AAB-58F4-9F42-77E6-97AF98F14868}"/>
              </a:ext>
            </a:extLst>
          </p:cNvPr>
          <p:cNvSpPr/>
          <p:nvPr userDrawn="1"/>
        </p:nvSpPr>
        <p:spPr>
          <a:xfrm>
            <a:off x="-3536363" y="8919435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höger: Plats för kontaktinfo och anmälan, </a:t>
            </a:r>
            <a:r>
              <a:rPr lang="sv-FI" sz="1000" dirty="0" err="1">
                <a:solidFill>
                  <a:schemeClr val="tx1"/>
                </a:solidFill>
              </a:rPr>
              <a:t>Qr</a:t>
            </a:r>
            <a:r>
              <a:rPr lang="sv-FI" sz="1000" dirty="0">
                <a:solidFill>
                  <a:schemeClr val="tx1"/>
                </a:solidFill>
              </a:rPr>
              <a:t> kod till webbsida. Nivå 1: rubrik. Se instruktion till höger.</a:t>
            </a:r>
            <a:endParaRPr lang="sv-FI" sz="16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1348F6-1171-710A-4389-C3E37333E743}"/>
              </a:ext>
            </a:extLst>
          </p:cNvPr>
          <p:cNvGrpSpPr/>
          <p:nvPr userDrawn="1"/>
        </p:nvGrpSpPr>
        <p:grpSpPr>
          <a:xfrm>
            <a:off x="11126455" y="6936057"/>
            <a:ext cx="1492371" cy="2554545"/>
            <a:chOff x="11126455" y="3948151"/>
            <a:chExt cx="1492371" cy="25545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AA54E-F6C4-AEA7-23B9-109FDC6A7AF3}"/>
                </a:ext>
              </a:extLst>
            </p:cNvPr>
            <p:cNvSpPr txBox="1"/>
            <p:nvPr userDrawn="1"/>
          </p:nvSpPr>
          <p:spPr>
            <a:xfrm>
              <a:off x="11126455" y="3948151"/>
              <a:ext cx="149237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v-FI" sz="1000" b="1" dirty="0"/>
                <a:t>Infoga QR-kod</a:t>
              </a:r>
            </a:p>
            <a:p>
              <a:pPr marL="228600" indent="-228600">
                <a:buAutoNum type="arabicPeriod"/>
              </a:pPr>
              <a:r>
                <a:rPr lang="sv-FI" sz="1000" dirty="0"/>
                <a:t>Gå till webbsidan du vill länka till.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Högerklicka någonstans på sidan och välj Skapa QR kod för sidan.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Välj kopiera.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Klistra in koden i den lilla vita rutan på affischen</a:t>
              </a:r>
            </a:p>
            <a:p>
              <a:pPr marL="228600" indent="-228600">
                <a:buAutoNum type="arabicPeriod"/>
              </a:pPr>
              <a:endParaRPr lang="sv-FI" sz="1000" i="0" dirty="0"/>
            </a:p>
            <a:p>
              <a:pPr marL="0" indent="0">
                <a:buNone/>
              </a:pPr>
              <a:r>
                <a:rPr lang="sv-FI" sz="1000" i="0" dirty="0"/>
                <a:t>Tips: webbläsaren </a:t>
              </a:r>
              <a:r>
                <a:rPr lang="sv-FI" sz="1000" i="0" dirty="0" err="1"/>
                <a:t>Edge</a:t>
              </a:r>
              <a:r>
                <a:rPr lang="sv-FI" sz="1000" i="0" dirty="0"/>
                <a:t> skapar en snyggare kod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69331E-6251-7B89-9769-A0F625DFC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34393" y="4686815"/>
              <a:ext cx="308338" cy="325233"/>
            </a:xfrm>
            <a:prstGeom prst="rect">
              <a:avLst/>
            </a:prstGeom>
          </p:spPr>
        </p:pic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6DF328B-626B-4686-2CF1-7CC29D0FDA00}"/>
              </a:ext>
            </a:extLst>
          </p:cNvPr>
          <p:cNvSpPr/>
          <p:nvPr userDrawn="1"/>
        </p:nvSpPr>
        <p:spPr>
          <a:xfrm>
            <a:off x="-4661990" y="9746168"/>
            <a:ext cx="2267676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73EB7841-1B8A-26AA-AE37-882096D692F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341631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EC0C81AD-8B04-89A7-A5EC-7A87C9C883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9936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7C7F40-57E9-8FFA-FD48-31081E182108}"/>
              </a:ext>
            </a:extLst>
          </p:cNvPr>
          <p:cNvSpPr/>
          <p:nvPr userDrawn="1"/>
        </p:nvSpPr>
        <p:spPr>
          <a:xfrm>
            <a:off x="-2267676" y="9755425"/>
            <a:ext cx="2267676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Välj andra ikonen från vänster för att lägga till samarbetsparts logo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2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9" userDrawn="1">
          <p15:clr>
            <a:srgbClr val="FBAE40"/>
          </p15:clr>
        </p15:guide>
        <p15:guide id="2" orient="horz" pos="2302" userDrawn="1">
          <p15:clr>
            <a:srgbClr val="FBAE40"/>
          </p15:clr>
        </p15:guide>
        <p15:guide id="3" pos="2313" userDrawn="1">
          <p15:clr>
            <a:srgbClr val="FBAE40"/>
          </p15:clr>
        </p15:guide>
        <p15:guide id="4" pos="24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BEF7B9A7-EB04-E539-2479-85887D2C42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429483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878EE4A-C56D-1489-925A-D5561EA37D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230500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226" y="8115767"/>
            <a:ext cx="5033224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1ECD3A-0209-184C-4013-C3B6E521EC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3733134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j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9B4A11-0444-4B2E-A4CB-F894C3FFAF2C}"/>
              </a:ext>
            </a:extLst>
          </p:cNvPr>
          <p:cNvSpPr/>
          <p:nvPr userDrawn="1"/>
        </p:nvSpPr>
        <p:spPr>
          <a:xfrm>
            <a:off x="-3590156" y="260101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FI" sz="1100" dirty="0">
                <a:solidFill>
                  <a:schemeClr val="tx1"/>
                </a:solidFill>
              </a:rPr>
              <a:t>Plats för verksamhet/bolag, kan lämnas tomt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D2C3408-6481-29A2-EECD-5387F03CE8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307218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l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E1FF6BA-043C-DFC4-5763-0E5475BA720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36339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yl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50429" y="7579961"/>
            <a:ext cx="3038475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1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100" dirty="0"/>
              <a:t>Klicka på symbolen i mitten av bildplatshållaren och välj en bildfil. (Bilder finns att ladda ner från personalbilder.folkhalsan.fi om du behöver)</a:t>
            </a:r>
          </a:p>
          <a:p>
            <a:pPr marL="228600" indent="-228600">
              <a:buAutoNum type="arabicPeriod"/>
            </a:pPr>
            <a:r>
              <a:rPr lang="sv-FI" sz="1100" dirty="0"/>
              <a:t>För att beskära bilden inom bildplatshållarens område klickar du på </a:t>
            </a:r>
            <a:r>
              <a:rPr lang="sv-FI" sz="1100" i="1" dirty="0" err="1"/>
              <a:t>crop</a:t>
            </a:r>
            <a:r>
              <a:rPr lang="sv-FI" sz="1100" dirty="0"/>
              <a:t> som finns under </a:t>
            </a:r>
            <a:r>
              <a:rPr lang="sv-FI" sz="11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100" i="0" dirty="0"/>
              <a:t>Du kan nu förstora bilden </a:t>
            </a:r>
            <a:r>
              <a:rPr lang="sv-FI" sz="1100" dirty="0"/>
              <a:t>genom att dra i något av </a:t>
            </a:r>
            <a:r>
              <a:rPr lang="sv-FI" sz="1100" b="1" dirty="0"/>
              <a:t>hörnen</a:t>
            </a:r>
            <a:r>
              <a:rPr lang="sv-FI" sz="1100" dirty="0"/>
              <a:t> och/eller flytta runt bilden inom området genom att klicka och hålla mitt på bilden. </a:t>
            </a:r>
            <a:r>
              <a:rPr lang="sv-FI" sz="11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8620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B1ECC8-9BB5-C614-5117-A672A5E548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104181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hyperlink" Target="https://personalbilder.folkhalsan.fi/" TargetMode="Externa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A32B-643E-4234-A650-0CF2AB5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9" y="1712864"/>
            <a:ext cx="503391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787F-7D69-4573-8125-E4191F8F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569" y="3779454"/>
            <a:ext cx="5033914" cy="12098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AADE-3B91-458F-BB30-241BB379341C}"/>
              </a:ext>
            </a:extLst>
          </p:cNvPr>
          <p:cNvSpPr txBox="1"/>
          <p:nvPr userDrawn="1"/>
        </p:nvSpPr>
        <p:spPr>
          <a:xfrm>
            <a:off x="7925708" y="0"/>
            <a:ext cx="3038475" cy="670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dirty="0"/>
              <a:t>Använd dessa affischmallar då du behöver göra enkla affischer för utskrift eller för </a:t>
            </a:r>
            <a:r>
              <a:rPr lang="sv-FI" sz="1000" dirty="0" err="1"/>
              <a:t>pdf</a:t>
            </a:r>
            <a:r>
              <a:rPr lang="sv-FI" sz="1000" dirty="0"/>
              <a:t> fil. Skapa alltid en </a:t>
            </a:r>
            <a:r>
              <a:rPr lang="sv-FI" sz="1000" dirty="0" err="1"/>
              <a:t>pdf</a:t>
            </a:r>
            <a:r>
              <a:rPr lang="sv-FI" sz="1000" dirty="0"/>
              <a:t> fil före distribution.</a:t>
            </a:r>
          </a:p>
          <a:p>
            <a:endParaRPr lang="sv-FI" sz="1000" dirty="0"/>
          </a:p>
          <a:p>
            <a:r>
              <a:rPr lang="sv-FI" sz="1000" b="1" dirty="0"/>
              <a:t>Mallen består av flera olika layoutalternativ</a:t>
            </a:r>
          </a:p>
          <a:p>
            <a:r>
              <a:rPr lang="sv-FI" sz="1000" b="1" dirty="0"/>
              <a:t>Välj layout under </a:t>
            </a:r>
            <a:r>
              <a:rPr lang="sv-FI" sz="1000" b="1" i="1" dirty="0" err="1"/>
              <a:t>home</a:t>
            </a:r>
            <a:r>
              <a:rPr lang="sv-FI" sz="1000" b="1" dirty="0"/>
              <a:t> menyn.</a:t>
            </a:r>
          </a:p>
          <a:p>
            <a:endParaRPr lang="sv-FI" sz="1000" b="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r>
              <a:rPr lang="sv-FI" sz="1000" dirty="0"/>
              <a:t>Till vänster ser du några exempel på hur mallen kan användas.</a:t>
            </a:r>
          </a:p>
          <a:p>
            <a:endParaRPr lang="sv-FI" sz="1000" dirty="0"/>
          </a:p>
          <a:p>
            <a:r>
              <a:rPr lang="sv-FI" sz="1000" b="1" dirty="0"/>
              <a:t>Fonterna är färdigt definierade</a:t>
            </a:r>
          </a:p>
          <a:p>
            <a:r>
              <a:rPr lang="sv-FI" sz="1000" dirty="0"/>
              <a:t>Storleken är färdigt definierad, om du behöver ändra på storleken gör det med </a:t>
            </a:r>
            <a:r>
              <a:rPr lang="sv-FI" sz="1000" b="1" i="1" dirty="0"/>
              <a:t>list </a:t>
            </a:r>
            <a:r>
              <a:rPr lang="sv-FI" sz="1000" b="1" i="1" dirty="0" err="1"/>
              <a:t>level</a:t>
            </a:r>
            <a:r>
              <a:rPr lang="sv-FI" sz="1000" b="1" i="1" dirty="0"/>
              <a:t> </a:t>
            </a:r>
            <a:r>
              <a:rPr lang="sv-FI" sz="1000" dirty="0"/>
              <a:t>funktionen under </a:t>
            </a:r>
            <a:r>
              <a:rPr lang="sv-FI" sz="1000" i="1" dirty="0"/>
              <a:t>format</a:t>
            </a:r>
            <a:r>
              <a:rPr lang="sv-FI" sz="1000" dirty="0"/>
              <a:t>. </a:t>
            </a:r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sz="1000" b="1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000" b="1" dirty="0"/>
              <a:t>Obs</a:t>
            </a:r>
            <a:r>
              <a:rPr lang="sv-FI" sz="1000" dirty="0"/>
              <a:t> i en del rutor är den högsta nivån rubrik, se exempel. Använd bara de definierade fonterna.</a:t>
            </a:r>
          </a:p>
          <a:p>
            <a:endParaRPr lang="sv-FI" sz="1000" dirty="0"/>
          </a:p>
          <a:p>
            <a:r>
              <a:rPr lang="sv-FI" sz="1000" b="1" dirty="0"/>
              <a:t>Färgerna är färdigt definierade och finns i färgpaletten. </a:t>
            </a:r>
            <a:r>
              <a:rPr lang="sv-FI" sz="1000" b="0" dirty="0"/>
              <a:t>Du kan också använda pipettverktyget och ta färg härifrån:</a:t>
            </a:r>
          </a:p>
          <a:p>
            <a:endParaRPr lang="sv-FI" sz="1000" b="1" dirty="0"/>
          </a:p>
          <a:p>
            <a:r>
              <a:rPr lang="sv-FI" sz="1000" b="1" dirty="0"/>
              <a:t>Primära färger:</a:t>
            </a:r>
          </a:p>
          <a:p>
            <a:r>
              <a:rPr lang="sv-FI" sz="1000" b="1" dirty="0"/>
              <a:t> </a:t>
            </a:r>
          </a:p>
          <a:p>
            <a:endParaRPr lang="sv-FI" sz="1000" b="1" dirty="0"/>
          </a:p>
          <a:p>
            <a:r>
              <a:rPr lang="sv-FI" sz="1000" b="1" dirty="0"/>
              <a:t>Accentfärger: använd endast en per affisch</a:t>
            </a:r>
          </a:p>
          <a:p>
            <a:endParaRPr lang="sv-FI" sz="1000" b="1" dirty="0"/>
          </a:p>
          <a:p>
            <a:endParaRPr lang="sv-FI" sz="1000" b="1" dirty="0"/>
          </a:p>
          <a:p>
            <a:endParaRPr lang="sv-FI" sz="1000" b="1" dirty="0"/>
          </a:p>
          <a:p>
            <a:r>
              <a:rPr lang="sv-FI" sz="1000" b="1" dirty="0"/>
              <a:t>Satsytan är färdigt definierad</a:t>
            </a:r>
          </a:p>
          <a:p>
            <a:r>
              <a:rPr lang="sv-FI" sz="1000" b="0" dirty="0"/>
              <a:t>Ingen text ska gå utanför satsytan. Ändra inte på textrutornas vertikala placering. Visa marginalerna genom att välja </a:t>
            </a:r>
            <a:r>
              <a:rPr lang="sv-FI" sz="1000" b="0" i="1" dirty="0" err="1"/>
              <a:t>view</a:t>
            </a:r>
            <a:r>
              <a:rPr lang="sv-FI" sz="1000" b="0" i="1" dirty="0"/>
              <a:t> – guides</a:t>
            </a:r>
            <a:r>
              <a:rPr lang="sv-FI" sz="1000" b="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7586A-9455-4E93-A235-CC885C0EF9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093121" y="1112789"/>
            <a:ext cx="1978160" cy="983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6A0A7-EF41-472C-A8D4-647869205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54112" y="3360787"/>
            <a:ext cx="8001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355D3D-B5E2-42CB-8018-0A0299243A2B}"/>
              </a:ext>
            </a:extLst>
          </p:cNvPr>
          <p:cNvSpPr txBox="1"/>
          <p:nvPr userDrawn="1"/>
        </p:nvSpPr>
        <p:spPr>
          <a:xfrm>
            <a:off x="7925708" y="6944852"/>
            <a:ext cx="3038475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text</a:t>
            </a:r>
          </a:p>
          <a:p>
            <a:pPr marL="0" indent="0">
              <a:buNone/>
            </a:pPr>
            <a:r>
              <a:rPr lang="sv-FI" sz="1000" i="0" dirty="0"/>
              <a:t>Du kan skriva direkt i mallen.</a:t>
            </a:r>
          </a:p>
          <a:p>
            <a:pPr marL="0" indent="0">
              <a:buNone/>
            </a:pPr>
            <a:r>
              <a:rPr lang="sv-FI" sz="1000" dirty="0"/>
              <a:t>Om du kopierar text från andra dokument tänk på att välja </a:t>
            </a:r>
            <a:r>
              <a:rPr lang="sv-FI" sz="1000" i="1" dirty="0" err="1"/>
              <a:t>Paste</a:t>
            </a:r>
            <a:r>
              <a:rPr lang="sv-FI" sz="1000" i="1" dirty="0"/>
              <a:t> special </a:t>
            </a:r>
            <a:r>
              <a:rPr lang="sv-FI" sz="1000" i="0" dirty="0"/>
              <a:t>och</a:t>
            </a:r>
            <a:r>
              <a:rPr lang="sv-FI" sz="1000" i="1" dirty="0"/>
              <a:t> </a:t>
            </a:r>
            <a:r>
              <a:rPr lang="sv-FI" sz="1000" i="1" dirty="0" err="1"/>
              <a:t>paste</a:t>
            </a:r>
            <a:r>
              <a:rPr lang="sv-FI" sz="1000" i="1" dirty="0"/>
              <a:t> </a:t>
            </a:r>
            <a:r>
              <a:rPr lang="sv-FI" sz="1000" i="1" dirty="0" err="1"/>
              <a:t>unformatted</a:t>
            </a:r>
            <a:r>
              <a:rPr lang="sv-FI" sz="1000" i="1" dirty="0"/>
              <a:t> text</a:t>
            </a:r>
            <a:r>
              <a:rPr lang="sv-FI" sz="1000" dirty="0"/>
              <a:t>. Detta för att det inte ska komma med några andra typsnitt eller formatinställningar. Klistra in special går att komma åt med kortkommandot </a:t>
            </a:r>
            <a:r>
              <a:rPr lang="sv-FI" sz="1000" dirty="0" err="1"/>
              <a:t>Ctrl+Alt+V</a:t>
            </a:r>
            <a:endParaRPr lang="sv-FI" sz="1000" i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3D6BEC-6311-3AB7-5509-8130FA007B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3800" y="10092502"/>
            <a:ext cx="2232025" cy="249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7EB12A-B98D-FABE-BB84-51BB9EB92EA9}"/>
              </a:ext>
            </a:extLst>
          </p:cNvPr>
          <p:cNvSpPr/>
          <p:nvPr userDrawn="1"/>
        </p:nvSpPr>
        <p:spPr>
          <a:xfrm>
            <a:off x="8093121" y="5131340"/>
            <a:ext cx="193629" cy="193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857EF-516F-9BC3-02C2-8522C5DB4CCA}"/>
              </a:ext>
            </a:extLst>
          </p:cNvPr>
          <p:cNvSpPr/>
          <p:nvPr userDrawn="1"/>
        </p:nvSpPr>
        <p:spPr>
          <a:xfrm>
            <a:off x="8357348" y="5131340"/>
            <a:ext cx="193629" cy="193629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9332-0704-021B-F4CA-9D64309502C8}"/>
              </a:ext>
            </a:extLst>
          </p:cNvPr>
          <p:cNvSpPr/>
          <p:nvPr userDrawn="1"/>
        </p:nvSpPr>
        <p:spPr>
          <a:xfrm>
            <a:off x="8621575" y="5131340"/>
            <a:ext cx="193629" cy="193629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84115-3FA6-97E5-5A52-8A598D79DA6F}"/>
              </a:ext>
            </a:extLst>
          </p:cNvPr>
          <p:cNvSpPr/>
          <p:nvPr userDrawn="1"/>
        </p:nvSpPr>
        <p:spPr>
          <a:xfrm>
            <a:off x="8888572" y="5120583"/>
            <a:ext cx="193629" cy="193629"/>
          </a:xfrm>
          <a:prstGeom prst="rect">
            <a:avLst/>
          </a:prstGeom>
          <a:solidFill>
            <a:srgbClr val="FFF7E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7BC08C-7618-D3E2-5F3A-7FA91657FA4B}"/>
              </a:ext>
            </a:extLst>
          </p:cNvPr>
          <p:cNvSpPr/>
          <p:nvPr userDrawn="1"/>
        </p:nvSpPr>
        <p:spPr>
          <a:xfrm>
            <a:off x="8097044" y="5557944"/>
            <a:ext cx="193629" cy="193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D46CF-70E2-A9A7-1457-8C38B230E50A}"/>
              </a:ext>
            </a:extLst>
          </p:cNvPr>
          <p:cNvSpPr/>
          <p:nvPr userDrawn="1"/>
        </p:nvSpPr>
        <p:spPr>
          <a:xfrm>
            <a:off x="8357347" y="5557944"/>
            <a:ext cx="193629" cy="193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970DFA-449C-8FB2-2FBC-541037763156}"/>
              </a:ext>
            </a:extLst>
          </p:cNvPr>
          <p:cNvSpPr/>
          <p:nvPr userDrawn="1"/>
        </p:nvSpPr>
        <p:spPr>
          <a:xfrm>
            <a:off x="8617650" y="5557944"/>
            <a:ext cx="193629" cy="19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CC78CF-6C9A-2B94-4894-8D29F86B4E64}"/>
              </a:ext>
            </a:extLst>
          </p:cNvPr>
          <p:cNvSpPr/>
          <p:nvPr userDrawn="1"/>
        </p:nvSpPr>
        <p:spPr>
          <a:xfrm>
            <a:off x="8877953" y="5557943"/>
            <a:ext cx="193629" cy="1936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23B3EC-6F63-5F87-83A9-89AEC2075F5E}"/>
              </a:ext>
            </a:extLst>
          </p:cNvPr>
          <p:cNvSpPr/>
          <p:nvPr userDrawn="1"/>
        </p:nvSpPr>
        <p:spPr>
          <a:xfrm>
            <a:off x="9138256" y="5557942"/>
            <a:ext cx="193629" cy="1936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339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4" r:id="rId2"/>
    <p:sldLayoutId id="2147483685" r:id="rId3"/>
  </p:sldLayoutIdLst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354" userDrawn="1">
          <p15:clr>
            <a:srgbClr val="F26B43"/>
          </p15:clr>
        </p15:guide>
        <p15:guide id="9" orient="horz" pos="6066" userDrawn="1">
          <p15:clr>
            <a:srgbClr val="F26B43"/>
          </p15:clr>
        </p15:guide>
        <p15:guide id="10" pos="204" userDrawn="1">
          <p15:clr>
            <a:srgbClr val="F26B43"/>
          </p15:clr>
        </p15:guide>
        <p15:guide id="11" pos="4558" userDrawn="1">
          <p15:clr>
            <a:srgbClr val="F26B43"/>
          </p15:clr>
        </p15:guide>
        <p15:guide id="13" orient="horz" pos="396" userDrawn="1">
          <p15:clr>
            <a:srgbClr val="F26B43"/>
          </p15:clr>
        </p15:guide>
        <p15:guide id="14" orient="horz" pos="192" userDrawn="1">
          <p15:clr>
            <a:srgbClr val="F26B43"/>
          </p15:clr>
        </p15:guide>
        <p15:guide id="15" pos="408" userDrawn="1">
          <p15:clr>
            <a:srgbClr val="F26B43"/>
          </p15:clr>
        </p15:guide>
        <p15:guide id="16" orient="horz" pos="65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A32B-643E-4234-A650-0CF2AB5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9" y="628650"/>
            <a:ext cx="5033914" cy="315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787F-7D69-4573-8125-E4191F8F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569" y="3779454"/>
            <a:ext cx="5033914" cy="12098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4"/>
            <a:endParaRPr lang="sv-FI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041C4C-2043-E48D-8CE7-72390FEA7931}"/>
              </a:ext>
            </a:extLst>
          </p:cNvPr>
          <p:cNvSpPr/>
          <p:nvPr userDrawn="1"/>
        </p:nvSpPr>
        <p:spPr>
          <a:xfrm>
            <a:off x="-3590156" y="5870885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E928DEF-4A52-EB57-417A-55FDFC7EF83D}"/>
              </a:ext>
            </a:extLst>
          </p:cNvPr>
          <p:cNvSpPr/>
          <p:nvPr userDrawn="1"/>
        </p:nvSpPr>
        <p:spPr>
          <a:xfrm>
            <a:off x="-3642725" y="9746168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7F71F9A-95B5-74D5-24FA-87C94C19B19A}"/>
              </a:ext>
            </a:extLst>
          </p:cNvPr>
          <p:cNvSpPr/>
          <p:nvPr userDrawn="1"/>
        </p:nvSpPr>
        <p:spPr>
          <a:xfrm>
            <a:off x="-3642725" y="4090319"/>
            <a:ext cx="3309258" cy="48910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5503148-9B54-3483-644E-FBCCE92D13B3}"/>
              </a:ext>
            </a:extLst>
          </p:cNvPr>
          <p:cNvSpPr/>
          <p:nvPr userDrawn="1"/>
        </p:nvSpPr>
        <p:spPr>
          <a:xfrm>
            <a:off x="-3642725" y="8904400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Tidpunkt, kontaktinfo och anmälan,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FB4D-8FF0-4B58-2983-64BF8E9C4329}"/>
              </a:ext>
            </a:extLst>
          </p:cNvPr>
          <p:cNvSpPr txBox="1"/>
          <p:nvPr userDrawn="1"/>
        </p:nvSpPr>
        <p:spPr>
          <a:xfrm>
            <a:off x="7925708" y="0"/>
            <a:ext cx="3038475" cy="670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dirty="0"/>
              <a:t>Använd dessa affischmallar då du behöver göra enkla affischer för utskrift eller för </a:t>
            </a:r>
            <a:r>
              <a:rPr lang="sv-FI" sz="1000" dirty="0" err="1"/>
              <a:t>pdf</a:t>
            </a:r>
            <a:r>
              <a:rPr lang="sv-FI" sz="1000" dirty="0"/>
              <a:t> fil. Skapa alltid en </a:t>
            </a:r>
            <a:r>
              <a:rPr lang="sv-FI" sz="1000" dirty="0" err="1"/>
              <a:t>pdf</a:t>
            </a:r>
            <a:r>
              <a:rPr lang="sv-FI" sz="1000" dirty="0"/>
              <a:t> fil före distribution.</a:t>
            </a:r>
          </a:p>
          <a:p>
            <a:endParaRPr lang="sv-FI" sz="1000" dirty="0"/>
          </a:p>
          <a:p>
            <a:r>
              <a:rPr lang="sv-FI" sz="1000" b="1" dirty="0"/>
              <a:t>Mallen består av flera olika layoutalternativ</a:t>
            </a:r>
          </a:p>
          <a:p>
            <a:r>
              <a:rPr lang="sv-FI" sz="1000" b="0" dirty="0"/>
              <a:t>Välj layout under </a:t>
            </a:r>
            <a:r>
              <a:rPr lang="sv-FI" sz="1000" b="0" i="1" dirty="0" err="1"/>
              <a:t>home</a:t>
            </a:r>
            <a:r>
              <a:rPr lang="sv-FI" sz="1000" b="0" dirty="0"/>
              <a:t> menyn.</a:t>
            </a:r>
          </a:p>
          <a:p>
            <a:endParaRPr lang="sv-FI" sz="1000" b="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r>
              <a:rPr lang="sv-FI" sz="1000" dirty="0"/>
              <a:t>Till vänster ser du några exempel på hur mallen kan användas.</a:t>
            </a:r>
          </a:p>
          <a:p>
            <a:endParaRPr lang="sv-FI" sz="1000" dirty="0"/>
          </a:p>
          <a:p>
            <a:r>
              <a:rPr lang="sv-FI" sz="1000" b="1" dirty="0"/>
              <a:t>Fonterna är färdigt definierade</a:t>
            </a:r>
          </a:p>
          <a:p>
            <a:r>
              <a:rPr lang="sv-FI" sz="1000" dirty="0"/>
              <a:t>Storleken är färdigt definierad, om du behöver ändra på storleken gör det med </a:t>
            </a:r>
            <a:r>
              <a:rPr lang="sv-FI" sz="1000" i="1" dirty="0"/>
              <a:t>list </a:t>
            </a:r>
            <a:r>
              <a:rPr lang="sv-FI" sz="1000" i="1" dirty="0" err="1"/>
              <a:t>level</a:t>
            </a:r>
            <a:r>
              <a:rPr lang="sv-FI" sz="1000" i="1" dirty="0"/>
              <a:t> </a:t>
            </a:r>
            <a:r>
              <a:rPr lang="sv-FI" sz="1000" dirty="0"/>
              <a:t>funktionen under </a:t>
            </a:r>
            <a:r>
              <a:rPr lang="sv-FI" sz="1000" i="1" dirty="0"/>
              <a:t>format</a:t>
            </a:r>
            <a:r>
              <a:rPr lang="sv-FI" sz="1000" dirty="0"/>
              <a:t>. </a:t>
            </a:r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sz="1000" b="1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000" b="1" dirty="0"/>
              <a:t>Obs</a:t>
            </a:r>
            <a:r>
              <a:rPr lang="sv-FI" sz="1000" dirty="0"/>
              <a:t> i en del rutor är den högsta nivån rubrik, se exempel. Använd bara de definierade fonterna.</a:t>
            </a:r>
          </a:p>
          <a:p>
            <a:endParaRPr lang="sv-FI" sz="1000" dirty="0"/>
          </a:p>
          <a:p>
            <a:r>
              <a:rPr lang="sv-FI" sz="1000" b="1" dirty="0"/>
              <a:t>Färgerna är färdigt definierade och finns i färgpaletten. </a:t>
            </a:r>
            <a:r>
              <a:rPr lang="sv-FI" sz="1000" b="0" dirty="0"/>
              <a:t>Du kan också använda pipettverktyget och ta färg härifrån:</a:t>
            </a:r>
          </a:p>
          <a:p>
            <a:endParaRPr lang="sv-FI" sz="1000" b="1" dirty="0"/>
          </a:p>
          <a:p>
            <a:r>
              <a:rPr lang="sv-FI" sz="1000" b="1" dirty="0"/>
              <a:t>Primära färger:</a:t>
            </a:r>
          </a:p>
          <a:p>
            <a:r>
              <a:rPr lang="sv-FI" sz="1000" b="1" dirty="0"/>
              <a:t> </a:t>
            </a:r>
          </a:p>
          <a:p>
            <a:endParaRPr lang="sv-FI" sz="1000" b="1" dirty="0"/>
          </a:p>
          <a:p>
            <a:r>
              <a:rPr lang="sv-FI" sz="1000" b="1" dirty="0"/>
              <a:t>Accentfärger: använd endast en per affisch</a:t>
            </a:r>
          </a:p>
          <a:p>
            <a:endParaRPr lang="sv-FI" sz="1000" b="1" dirty="0"/>
          </a:p>
          <a:p>
            <a:endParaRPr lang="sv-FI" sz="1000" b="1" dirty="0"/>
          </a:p>
          <a:p>
            <a:endParaRPr lang="sv-FI" sz="1000" b="1" dirty="0"/>
          </a:p>
          <a:p>
            <a:r>
              <a:rPr lang="sv-FI" sz="1000" b="1" dirty="0"/>
              <a:t>Satsytan är färdigt definierad</a:t>
            </a:r>
          </a:p>
          <a:p>
            <a:r>
              <a:rPr lang="sv-FI" sz="1000" b="0" dirty="0"/>
              <a:t>Ingen text ska gå utanför satsytan. Ändra inte på textrutornas vertikala placering. Visa marginalerna genom att välja </a:t>
            </a:r>
            <a:r>
              <a:rPr lang="sv-FI" sz="1000" b="0" i="1" dirty="0" err="1"/>
              <a:t>view</a:t>
            </a:r>
            <a:r>
              <a:rPr lang="sv-FI" sz="1000" b="0" i="1" dirty="0"/>
              <a:t> – guides</a:t>
            </a:r>
            <a:r>
              <a:rPr lang="sv-FI" sz="1000" b="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AE4D8-5567-7059-6573-4396548FB7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8093121" y="1112789"/>
            <a:ext cx="1978160" cy="983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053BC-A0CF-646B-BE19-732BB3DC9F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54112" y="3360787"/>
            <a:ext cx="800100" cy="419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7CDC77-B2F0-EA53-EBE1-0FB80949E4B9}"/>
              </a:ext>
            </a:extLst>
          </p:cNvPr>
          <p:cNvSpPr txBox="1"/>
          <p:nvPr userDrawn="1"/>
        </p:nvSpPr>
        <p:spPr>
          <a:xfrm>
            <a:off x="7925708" y="6944852"/>
            <a:ext cx="3038475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text</a:t>
            </a:r>
          </a:p>
          <a:p>
            <a:pPr marL="0" indent="0">
              <a:buNone/>
            </a:pPr>
            <a:r>
              <a:rPr lang="sv-FI" sz="1000" i="0" dirty="0"/>
              <a:t>Du kan skriva direkt i mallen.</a:t>
            </a:r>
          </a:p>
          <a:p>
            <a:pPr marL="0" indent="0">
              <a:buNone/>
            </a:pPr>
            <a:r>
              <a:rPr lang="sv-FI" sz="1000" dirty="0"/>
              <a:t>Om du kopierar text från andra dokument tänk på att välja </a:t>
            </a:r>
            <a:r>
              <a:rPr lang="sv-FI" sz="1000" i="1" dirty="0" err="1"/>
              <a:t>Paste</a:t>
            </a:r>
            <a:r>
              <a:rPr lang="sv-FI" sz="1000" i="1" dirty="0"/>
              <a:t> special </a:t>
            </a:r>
            <a:r>
              <a:rPr lang="sv-FI" sz="1000" i="0" dirty="0"/>
              <a:t>och</a:t>
            </a:r>
            <a:r>
              <a:rPr lang="sv-FI" sz="1000" i="1" dirty="0"/>
              <a:t> </a:t>
            </a:r>
            <a:r>
              <a:rPr lang="sv-FI" sz="1000" i="1" dirty="0" err="1"/>
              <a:t>paste</a:t>
            </a:r>
            <a:r>
              <a:rPr lang="sv-FI" sz="1000" i="1" dirty="0"/>
              <a:t> </a:t>
            </a:r>
            <a:r>
              <a:rPr lang="sv-FI" sz="1000" i="1" dirty="0" err="1"/>
              <a:t>unformatted</a:t>
            </a:r>
            <a:r>
              <a:rPr lang="sv-FI" sz="1000" i="1" dirty="0"/>
              <a:t> text</a:t>
            </a:r>
            <a:r>
              <a:rPr lang="sv-FI" sz="1000" dirty="0"/>
              <a:t>. Detta för att det inte ska komma med några andra typsnitt eller formatinställningar. Klistra in special går att komma åt med kortkommandot </a:t>
            </a:r>
            <a:r>
              <a:rPr lang="sv-FI" sz="1000" dirty="0" err="1"/>
              <a:t>Ctrl+Alt+V</a:t>
            </a:r>
            <a:endParaRPr lang="sv-FI" sz="1000" i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6FC23-D4A2-014D-7686-3F4F6158FD69}"/>
              </a:ext>
            </a:extLst>
          </p:cNvPr>
          <p:cNvSpPr/>
          <p:nvPr userDrawn="1"/>
        </p:nvSpPr>
        <p:spPr>
          <a:xfrm>
            <a:off x="8093121" y="5131340"/>
            <a:ext cx="193629" cy="193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52E070-4E89-92FD-0B66-1BD98E63DF57}"/>
              </a:ext>
            </a:extLst>
          </p:cNvPr>
          <p:cNvSpPr/>
          <p:nvPr userDrawn="1"/>
        </p:nvSpPr>
        <p:spPr>
          <a:xfrm>
            <a:off x="8357348" y="5131340"/>
            <a:ext cx="193629" cy="193629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F7C2A0-3B3E-2CA6-1394-D9B8574F58EA}"/>
              </a:ext>
            </a:extLst>
          </p:cNvPr>
          <p:cNvSpPr/>
          <p:nvPr userDrawn="1"/>
        </p:nvSpPr>
        <p:spPr>
          <a:xfrm>
            <a:off x="8621575" y="5131340"/>
            <a:ext cx="193629" cy="193629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8FF5B-E2F0-6D15-3E2C-D19AFD1947F6}"/>
              </a:ext>
            </a:extLst>
          </p:cNvPr>
          <p:cNvSpPr/>
          <p:nvPr userDrawn="1"/>
        </p:nvSpPr>
        <p:spPr>
          <a:xfrm>
            <a:off x="8888572" y="5120583"/>
            <a:ext cx="193629" cy="193629"/>
          </a:xfrm>
          <a:prstGeom prst="rect">
            <a:avLst/>
          </a:prstGeom>
          <a:solidFill>
            <a:srgbClr val="FFF7E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EF790B-4C63-F11F-CC87-2F26728307C3}"/>
              </a:ext>
            </a:extLst>
          </p:cNvPr>
          <p:cNvSpPr/>
          <p:nvPr userDrawn="1"/>
        </p:nvSpPr>
        <p:spPr>
          <a:xfrm>
            <a:off x="8097044" y="5557944"/>
            <a:ext cx="193629" cy="193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DA6D02-517A-E54E-C74D-EF8F14A7A489}"/>
              </a:ext>
            </a:extLst>
          </p:cNvPr>
          <p:cNvSpPr/>
          <p:nvPr userDrawn="1"/>
        </p:nvSpPr>
        <p:spPr>
          <a:xfrm>
            <a:off x="8357347" y="5557944"/>
            <a:ext cx="193629" cy="193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1DA8E6-629C-01BE-87EF-53B332DEF6B1}"/>
              </a:ext>
            </a:extLst>
          </p:cNvPr>
          <p:cNvSpPr/>
          <p:nvPr userDrawn="1"/>
        </p:nvSpPr>
        <p:spPr>
          <a:xfrm>
            <a:off x="8617650" y="5557944"/>
            <a:ext cx="193629" cy="19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98C272-C367-0CA0-CFE0-EB0C1D2AEBCA}"/>
              </a:ext>
            </a:extLst>
          </p:cNvPr>
          <p:cNvSpPr/>
          <p:nvPr userDrawn="1"/>
        </p:nvSpPr>
        <p:spPr>
          <a:xfrm>
            <a:off x="8877953" y="5557943"/>
            <a:ext cx="193629" cy="1936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72E9E7-9A5F-4CD2-CE41-5B8E00E683B2}"/>
              </a:ext>
            </a:extLst>
          </p:cNvPr>
          <p:cNvSpPr/>
          <p:nvPr userDrawn="1"/>
        </p:nvSpPr>
        <p:spPr>
          <a:xfrm>
            <a:off x="9138256" y="5557942"/>
            <a:ext cx="193629" cy="1936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2CF7425-E915-9CCA-92DA-B036786524C8}"/>
              </a:ext>
            </a:extLst>
          </p:cNvPr>
          <p:cNvSpPr/>
          <p:nvPr userDrawn="1"/>
        </p:nvSpPr>
        <p:spPr>
          <a:xfrm>
            <a:off x="-3590156" y="992611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2 rader. Använd gärna någon accentfärg till en del av rubriken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35C4F-A01A-4586-B80D-F5272BAF7C8D}"/>
              </a:ext>
            </a:extLst>
          </p:cNvPr>
          <p:cNvSpPr txBox="1"/>
          <p:nvPr userDrawn="1"/>
        </p:nvSpPr>
        <p:spPr>
          <a:xfrm>
            <a:off x="7925708" y="8312715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11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</p:spTree>
    <p:extLst>
      <p:ext uri="{BB962C8B-B14F-4D97-AF65-F5344CB8AC3E}">
        <p14:creationId xmlns:p14="http://schemas.microsoft.com/office/powerpoint/2010/main" val="13354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3" r:id="rId4"/>
    <p:sldLayoutId id="2147483690" r:id="rId5"/>
    <p:sldLayoutId id="2147483691" r:id="rId6"/>
    <p:sldLayoutId id="2147483692" r:id="rId7"/>
  </p:sldLayoutIdLst>
  <p:txStyles>
    <p:titleStyle>
      <a:lvl1pPr algn="ctr" defTabSz="514350" rtl="0" eaLnBrk="1" latinLnBrk="0" hangingPunct="1">
        <a:lnSpc>
          <a:spcPct val="85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354" userDrawn="1">
          <p15:clr>
            <a:srgbClr val="F26B43"/>
          </p15:clr>
        </p15:guide>
        <p15:guide id="9" orient="horz" pos="5908" userDrawn="1">
          <p15:clr>
            <a:srgbClr val="F26B43"/>
          </p15:clr>
        </p15:guide>
        <p15:guide id="10" pos="204" userDrawn="1">
          <p15:clr>
            <a:srgbClr val="F26B43"/>
          </p15:clr>
        </p15:guide>
        <p15:guide id="11" pos="4558" userDrawn="1">
          <p15:clr>
            <a:srgbClr val="F26B43"/>
          </p15:clr>
        </p15:guide>
        <p15:guide id="13" orient="horz" pos="396" userDrawn="1">
          <p15:clr>
            <a:srgbClr val="F26B43"/>
          </p15:clr>
        </p15:guide>
        <p15:guide id="14" orient="horz" pos="192" userDrawn="1">
          <p15:clr>
            <a:srgbClr val="F26B43"/>
          </p15:clr>
        </p15:guide>
        <p15:guide id="15" pos="4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A32B-643E-4234-A650-0CF2AB5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9" y="628650"/>
            <a:ext cx="5033914" cy="315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787F-7D69-4573-8125-E4191F8F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569" y="3779454"/>
            <a:ext cx="5033914" cy="12098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4"/>
            <a:endParaRPr lang="sv-FI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041C4C-2043-E48D-8CE7-72390FEA7931}"/>
              </a:ext>
            </a:extLst>
          </p:cNvPr>
          <p:cNvSpPr/>
          <p:nvPr userDrawn="1"/>
        </p:nvSpPr>
        <p:spPr>
          <a:xfrm>
            <a:off x="-3590156" y="3779454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E928DEF-4A52-EB57-417A-55FDFC7EF83D}"/>
              </a:ext>
            </a:extLst>
          </p:cNvPr>
          <p:cNvSpPr/>
          <p:nvPr userDrawn="1"/>
        </p:nvSpPr>
        <p:spPr>
          <a:xfrm>
            <a:off x="-3642725" y="9746168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5503148-9B54-3483-644E-FBCCE92D13B3}"/>
              </a:ext>
            </a:extLst>
          </p:cNvPr>
          <p:cNvSpPr/>
          <p:nvPr userDrawn="1"/>
        </p:nvSpPr>
        <p:spPr>
          <a:xfrm>
            <a:off x="-3642725" y="8904400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Tidpunkt, kontaktinfo och anmälan,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FB4D-8FF0-4B58-2983-64BF8E9C4329}"/>
              </a:ext>
            </a:extLst>
          </p:cNvPr>
          <p:cNvSpPr txBox="1"/>
          <p:nvPr userDrawn="1"/>
        </p:nvSpPr>
        <p:spPr>
          <a:xfrm>
            <a:off x="7925708" y="0"/>
            <a:ext cx="3038475" cy="670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dirty="0"/>
              <a:t>Använd dessa affischmallar då du behöver göra enkla affischer för utskrift eller för </a:t>
            </a:r>
            <a:r>
              <a:rPr lang="sv-FI" sz="1000" dirty="0" err="1"/>
              <a:t>pdf</a:t>
            </a:r>
            <a:r>
              <a:rPr lang="sv-FI" sz="1000" dirty="0"/>
              <a:t> fil. Skapa alltid en </a:t>
            </a:r>
            <a:r>
              <a:rPr lang="sv-FI" sz="1000" dirty="0" err="1"/>
              <a:t>pdf</a:t>
            </a:r>
            <a:r>
              <a:rPr lang="sv-FI" sz="1000" dirty="0"/>
              <a:t> fil före distribution.</a:t>
            </a:r>
          </a:p>
          <a:p>
            <a:endParaRPr lang="sv-FI" sz="1000" dirty="0"/>
          </a:p>
          <a:p>
            <a:r>
              <a:rPr lang="sv-FI" sz="1000" b="1" dirty="0"/>
              <a:t>Mallen består av flera olika layoutalternativ</a:t>
            </a:r>
          </a:p>
          <a:p>
            <a:r>
              <a:rPr lang="sv-FI" sz="1000" b="0" dirty="0"/>
              <a:t>Välj layout under </a:t>
            </a:r>
            <a:r>
              <a:rPr lang="sv-FI" sz="1000" b="0" i="1" dirty="0" err="1"/>
              <a:t>home</a:t>
            </a:r>
            <a:r>
              <a:rPr lang="sv-FI" sz="1000" b="0" dirty="0"/>
              <a:t> menyn.</a:t>
            </a:r>
          </a:p>
          <a:p>
            <a:endParaRPr lang="sv-FI" sz="1000" b="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r>
              <a:rPr lang="sv-FI" sz="1000" dirty="0"/>
              <a:t>Till vänster ser du några exempel på hur mallen kan användas.</a:t>
            </a:r>
          </a:p>
          <a:p>
            <a:endParaRPr lang="sv-FI" sz="1000" dirty="0"/>
          </a:p>
          <a:p>
            <a:r>
              <a:rPr lang="sv-FI" sz="1000" b="1" dirty="0"/>
              <a:t>Fonterna är färdigt definierade</a:t>
            </a:r>
          </a:p>
          <a:p>
            <a:r>
              <a:rPr lang="sv-FI" sz="1000" dirty="0"/>
              <a:t>Storleken är färdigt definierad, om du behöver ändra på storleken gör det med </a:t>
            </a:r>
            <a:r>
              <a:rPr lang="sv-FI" sz="1000" i="1" dirty="0"/>
              <a:t>list </a:t>
            </a:r>
            <a:r>
              <a:rPr lang="sv-FI" sz="1000" i="1" dirty="0" err="1"/>
              <a:t>level</a:t>
            </a:r>
            <a:r>
              <a:rPr lang="sv-FI" sz="1000" i="1" dirty="0"/>
              <a:t> </a:t>
            </a:r>
            <a:r>
              <a:rPr lang="sv-FI" sz="1000" dirty="0"/>
              <a:t>funktionen under </a:t>
            </a:r>
            <a:r>
              <a:rPr lang="sv-FI" sz="1000" i="1" dirty="0"/>
              <a:t>format</a:t>
            </a:r>
            <a:r>
              <a:rPr lang="sv-FI" sz="1000" dirty="0"/>
              <a:t>. </a:t>
            </a:r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sz="1000" b="1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000" b="1" dirty="0"/>
              <a:t>Obs</a:t>
            </a:r>
            <a:r>
              <a:rPr lang="sv-FI" sz="1000" dirty="0"/>
              <a:t> i en del rutor är den högsta nivån rubrik, se exempel. Använd bara de definierade fonterna.</a:t>
            </a:r>
          </a:p>
          <a:p>
            <a:endParaRPr lang="sv-FI" sz="1000" dirty="0"/>
          </a:p>
          <a:p>
            <a:r>
              <a:rPr lang="sv-FI" sz="1000" b="1" dirty="0"/>
              <a:t>Färgerna är färdigt definierade och finns i färgpaletten. </a:t>
            </a:r>
            <a:r>
              <a:rPr lang="sv-FI" sz="1000" b="0" dirty="0"/>
              <a:t>Du kan också använda pipettverktyget och ta färg härifrån:</a:t>
            </a:r>
          </a:p>
          <a:p>
            <a:endParaRPr lang="sv-FI" sz="1000" b="1" dirty="0"/>
          </a:p>
          <a:p>
            <a:r>
              <a:rPr lang="sv-FI" sz="1000" b="1" dirty="0"/>
              <a:t>Primära färger:</a:t>
            </a:r>
          </a:p>
          <a:p>
            <a:r>
              <a:rPr lang="sv-FI" sz="1000" b="1" dirty="0"/>
              <a:t> </a:t>
            </a:r>
          </a:p>
          <a:p>
            <a:endParaRPr lang="sv-FI" sz="1000" b="1" dirty="0"/>
          </a:p>
          <a:p>
            <a:r>
              <a:rPr lang="sv-FI" sz="1000" b="1" dirty="0"/>
              <a:t>Accentfärger: använd endast en per affisch</a:t>
            </a:r>
          </a:p>
          <a:p>
            <a:endParaRPr lang="sv-FI" sz="1000" b="1" dirty="0"/>
          </a:p>
          <a:p>
            <a:endParaRPr lang="sv-FI" sz="1000" b="1" dirty="0"/>
          </a:p>
          <a:p>
            <a:endParaRPr lang="sv-FI" sz="1000" b="1" dirty="0"/>
          </a:p>
          <a:p>
            <a:r>
              <a:rPr lang="sv-FI" sz="1000" b="1" dirty="0"/>
              <a:t>Satsytan är färdigt definierad</a:t>
            </a:r>
          </a:p>
          <a:p>
            <a:r>
              <a:rPr lang="sv-FI" sz="1000" b="0" dirty="0"/>
              <a:t>Ingen text ska gå utanför satsytan. Ändra inte på textrutornas vertikala placering. Visa marginalerna genom att välja </a:t>
            </a:r>
            <a:r>
              <a:rPr lang="sv-FI" sz="1000" b="0" i="1" dirty="0" err="1"/>
              <a:t>view</a:t>
            </a:r>
            <a:r>
              <a:rPr lang="sv-FI" sz="1000" b="0" i="1" dirty="0"/>
              <a:t> – guides</a:t>
            </a:r>
            <a:r>
              <a:rPr lang="sv-FI" sz="1000" b="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AE4D8-5567-7059-6573-4396548FB7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8093121" y="1112789"/>
            <a:ext cx="1978160" cy="983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053BC-A0CF-646B-BE19-732BB3DC9F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54112" y="3360787"/>
            <a:ext cx="800100" cy="419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7CDC77-B2F0-EA53-EBE1-0FB80949E4B9}"/>
              </a:ext>
            </a:extLst>
          </p:cNvPr>
          <p:cNvSpPr txBox="1"/>
          <p:nvPr userDrawn="1"/>
        </p:nvSpPr>
        <p:spPr>
          <a:xfrm>
            <a:off x="7925708" y="6944852"/>
            <a:ext cx="3038475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text</a:t>
            </a:r>
          </a:p>
          <a:p>
            <a:pPr marL="0" indent="0">
              <a:buNone/>
            </a:pPr>
            <a:r>
              <a:rPr lang="sv-FI" sz="1000" i="0" dirty="0"/>
              <a:t>Du kan skriva direkt i mallen.</a:t>
            </a:r>
          </a:p>
          <a:p>
            <a:pPr marL="0" indent="0">
              <a:buNone/>
            </a:pPr>
            <a:r>
              <a:rPr lang="sv-FI" sz="1000" dirty="0"/>
              <a:t>Om du kopierar text från andra dokument tänk på att välja </a:t>
            </a:r>
            <a:r>
              <a:rPr lang="sv-FI" sz="1000" i="1" dirty="0" err="1"/>
              <a:t>Paste</a:t>
            </a:r>
            <a:r>
              <a:rPr lang="sv-FI" sz="1000" i="1" dirty="0"/>
              <a:t> special </a:t>
            </a:r>
            <a:r>
              <a:rPr lang="sv-FI" sz="1000" i="0" dirty="0"/>
              <a:t>och</a:t>
            </a:r>
            <a:r>
              <a:rPr lang="sv-FI" sz="1000" i="1" dirty="0"/>
              <a:t> </a:t>
            </a:r>
            <a:r>
              <a:rPr lang="sv-FI" sz="1000" i="1" dirty="0" err="1"/>
              <a:t>paste</a:t>
            </a:r>
            <a:r>
              <a:rPr lang="sv-FI" sz="1000" i="1" dirty="0"/>
              <a:t> </a:t>
            </a:r>
            <a:r>
              <a:rPr lang="sv-FI" sz="1000" i="1" dirty="0" err="1"/>
              <a:t>unformatted</a:t>
            </a:r>
            <a:r>
              <a:rPr lang="sv-FI" sz="1000" i="1" dirty="0"/>
              <a:t> text</a:t>
            </a:r>
            <a:r>
              <a:rPr lang="sv-FI" sz="1000" dirty="0"/>
              <a:t>. Detta för att det inte ska komma med några andra typsnitt eller formatinställningar. Klistra in special går att komma åt med kortkommandot </a:t>
            </a:r>
            <a:r>
              <a:rPr lang="sv-FI" sz="1000" dirty="0" err="1"/>
              <a:t>Ctrl+Alt+V</a:t>
            </a:r>
            <a:endParaRPr lang="sv-FI" sz="1000" i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6FC23-D4A2-014D-7686-3F4F6158FD69}"/>
              </a:ext>
            </a:extLst>
          </p:cNvPr>
          <p:cNvSpPr/>
          <p:nvPr userDrawn="1"/>
        </p:nvSpPr>
        <p:spPr>
          <a:xfrm>
            <a:off x="8093121" y="5131340"/>
            <a:ext cx="193629" cy="193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52E070-4E89-92FD-0B66-1BD98E63DF57}"/>
              </a:ext>
            </a:extLst>
          </p:cNvPr>
          <p:cNvSpPr/>
          <p:nvPr userDrawn="1"/>
        </p:nvSpPr>
        <p:spPr>
          <a:xfrm>
            <a:off x="8357348" y="5131340"/>
            <a:ext cx="193629" cy="193629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F7C2A0-3B3E-2CA6-1394-D9B8574F58EA}"/>
              </a:ext>
            </a:extLst>
          </p:cNvPr>
          <p:cNvSpPr/>
          <p:nvPr userDrawn="1"/>
        </p:nvSpPr>
        <p:spPr>
          <a:xfrm>
            <a:off x="8621575" y="5131340"/>
            <a:ext cx="193629" cy="193629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8FF5B-E2F0-6D15-3E2C-D19AFD1947F6}"/>
              </a:ext>
            </a:extLst>
          </p:cNvPr>
          <p:cNvSpPr/>
          <p:nvPr userDrawn="1"/>
        </p:nvSpPr>
        <p:spPr>
          <a:xfrm>
            <a:off x="8888572" y="5120583"/>
            <a:ext cx="193629" cy="193629"/>
          </a:xfrm>
          <a:prstGeom prst="rect">
            <a:avLst/>
          </a:prstGeom>
          <a:solidFill>
            <a:srgbClr val="FFF7E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EF790B-4C63-F11F-CC87-2F26728307C3}"/>
              </a:ext>
            </a:extLst>
          </p:cNvPr>
          <p:cNvSpPr/>
          <p:nvPr userDrawn="1"/>
        </p:nvSpPr>
        <p:spPr>
          <a:xfrm>
            <a:off x="8097044" y="5557944"/>
            <a:ext cx="193629" cy="193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DA6D02-517A-E54E-C74D-EF8F14A7A489}"/>
              </a:ext>
            </a:extLst>
          </p:cNvPr>
          <p:cNvSpPr/>
          <p:nvPr userDrawn="1"/>
        </p:nvSpPr>
        <p:spPr>
          <a:xfrm>
            <a:off x="8357347" y="5557944"/>
            <a:ext cx="193629" cy="193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1DA8E6-629C-01BE-87EF-53B332DEF6B1}"/>
              </a:ext>
            </a:extLst>
          </p:cNvPr>
          <p:cNvSpPr/>
          <p:nvPr userDrawn="1"/>
        </p:nvSpPr>
        <p:spPr>
          <a:xfrm>
            <a:off x="8617650" y="5557944"/>
            <a:ext cx="193629" cy="19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98C272-C367-0CA0-CFE0-EB0C1D2AEBCA}"/>
              </a:ext>
            </a:extLst>
          </p:cNvPr>
          <p:cNvSpPr/>
          <p:nvPr userDrawn="1"/>
        </p:nvSpPr>
        <p:spPr>
          <a:xfrm>
            <a:off x="8877953" y="5557943"/>
            <a:ext cx="193629" cy="1936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72E9E7-9A5F-4CD2-CE41-5B8E00E683B2}"/>
              </a:ext>
            </a:extLst>
          </p:cNvPr>
          <p:cNvSpPr/>
          <p:nvPr userDrawn="1"/>
        </p:nvSpPr>
        <p:spPr>
          <a:xfrm>
            <a:off x="9138256" y="5557942"/>
            <a:ext cx="193629" cy="1936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2CF7425-E915-9CCA-92DA-B036786524C8}"/>
              </a:ext>
            </a:extLst>
          </p:cNvPr>
          <p:cNvSpPr/>
          <p:nvPr userDrawn="1"/>
        </p:nvSpPr>
        <p:spPr>
          <a:xfrm>
            <a:off x="-3590156" y="992611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2 rader. Använd gärna någon accentfärg till en del av rubriken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35C4F-A01A-4586-B80D-F5272BAF7C8D}"/>
              </a:ext>
            </a:extLst>
          </p:cNvPr>
          <p:cNvSpPr txBox="1"/>
          <p:nvPr userDrawn="1"/>
        </p:nvSpPr>
        <p:spPr>
          <a:xfrm>
            <a:off x="7925708" y="8312715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personalbilder.folkhalsan.fi 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BEB6A4-77DF-9B53-CEBD-9A3BADC8E224}"/>
              </a:ext>
            </a:extLst>
          </p:cNvPr>
          <p:cNvSpPr/>
          <p:nvPr userDrawn="1"/>
        </p:nvSpPr>
        <p:spPr>
          <a:xfrm>
            <a:off x="-4133081" y="6152232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ctr" defTabSz="514350" rtl="0" eaLnBrk="1" latinLnBrk="0" hangingPunct="1">
        <a:lnSpc>
          <a:spcPct val="85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354" userDrawn="1">
          <p15:clr>
            <a:srgbClr val="F26B43"/>
          </p15:clr>
        </p15:guide>
        <p15:guide id="9" orient="horz" pos="5908" userDrawn="1">
          <p15:clr>
            <a:srgbClr val="F26B43"/>
          </p15:clr>
        </p15:guide>
        <p15:guide id="10" pos="204" userDrawn="1">
          <p15:clr>
            <a:srgbClr val="F26B43"/>
          </p15:clr>
        </p15:guide>
        <p15:guide id="11" pos="4558" userDrawn="1">
          <p15:clr>
            <a:srgbClr val="F26B43"/>
          </p15:clr>
        </p15:guide>
        <p15:guide id="13" orient="horz" pos="396" userDrawn="1">
          <p15:clr>
            <a:srgbClr val="F26B43"/>
          </p15:clr>
        </p15:guide>
        <p15:guide id="14" orient="horz" pos="192" userDrawn="1">
          <p15:clr>
            <a:srgbClr val="F26B43"/>
          </p15:clr>
        </p15:guide>
        <p15:guide id="15" pos="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ina.blom@folkhalsan.f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text, platta, bordsservis, bord&#10;&#10;Automatiskt genererad beskrivning">
            <a:extLst>
              <a:ext uri="{FF2B5EF4-FFF2-40B4-BE49-F238E27FC236}">
                <a16:creationId xmlns:a16="http://schemas.microsoft.com/office/drawing/2014/main" id="{0D4FA296-ABAA-0C62-CE6A-9BB4E8AC05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4072" b="4072"/>
          <a:stretch>
            <a:fillRect/>
          </a:stretch>
        </p:blipFill>
        <p:spPr>
          <a:xfrm rot="5400000">
            <a:off x="-1452154" y="1802206"/>
            <a:ext cx="10314693" cy="7105932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D28900E-E931-3E61-D982-8EBBD030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27" y="-161365"/>
            <a:ext cx="6911974" cy="2232672"/>
          </a:xfrm>
        </p:spPr>
        <p:txBody>
          <a:bodyPr>
            <a:normAutofit fontScale="90000"/>
          </a:bodyPr>
          <a:lstStyle/>
          <a:p>
            <a:r>
              <a:rPr lang="sv-FI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Konstverkstad för seniorer i Närpes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DFB4418-C1D8-92EC-8683-0D6CA75A9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516" y="8145037"/>
            <a:ext cx="6767161" cy="2022431"/>
          </a:xfrm>
          <a:solidFill>
            <a:schemeClr val="bg1"/>
          </a:solidFill>
        </p:spPr>
        <p:txBody>
          <a:bodyPr/>
          <a:lstStyle/>
          <a:p>
            <a:pPr marL="174625" algn="l"/>
            <a:r>
              <a:rPr lang="sv-FI" sz="2000" dirty="0">
                <a:solidFill>
                  <a:schemeClr val="accent6">
                    <a:lumMod val="50000"/>
                  </a:schemeClr>
                </a:solidFill>
              </a:rPr>
              <a:t>Var: </a:t>
            </a:r>
            <a:r>
              <a:rPr lang="sv-FI" sz="2000" b="0" dirty="0" err="1">
                <a:solidFill>
                  <a:schemeClr val="accent6">
                    <a:lumMod val="50000"/>
                  </a:schemeClr>
                </a:solidFill>
              </a:rPr>
              <a:t>Folkhälsanhuset</a:t>
            </a:r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 i Närpes, i Samlingsrummet vid södra ingången.</a:t>
            </a:r>
          </a:p>
          <a:p>
            <a:pPr marL="174625" algn="l"/>
            <a:r>
              <a:rPr lang="sv-FI" sz="2000" dirty="0">
                <a:solidFill>
                  <a:schemeClr val="accent6">
                    <a:lumMod val="50000"/>
                  </a:schemeClr>
                </a:solidFill>
              </a:rPr>
              <a:t>När: </a:t>
            </a:r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13.5, 20.5 och 27.5.</a:t>
            </a:r>
          </a:p>
          <a:p>
            <a:pPr marL="174625" algn="l"/>
            <a:r>
              <a:rPr lang="sv-FI" sz="2000" dirty="0">
                <a:solidFill>
                  <a:schemeClr val="accent6">
                    <a:lumMod val="50000"/>
                  </a:schemeClr>
                </a:solidFill>
              </a:rPr>
              <a:t>Tid: </a:t>
            </a:r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kl. 13-15.</a:t>
            </a:r>
          </a:p>
          <a:p>
            <a:pPr marL="174625" algn="l"/>
            <a:r>
              <a:rPr lang="sv-FI" sz="2000" dirty="0">
                <a:solidFill>
                  <a:schemeClr val="accent6">
                    <a:lumMod val="50000"/>
                  </a:schemeClr>
                </a:solidFill>
              </a:rPr>
              <a:t>Info: </a:t>
            </a:r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Carina Blom, tel. 044-7881026, </a:t>
            </a:r>
          </a:p>
          <a:p>
            <a:pPr marL="174625" algn="l"/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e-post: </a:t>
            </a:r>
            <a:r>
              <a:rPr lang="sv-FI" sz="2000" b="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carina.blom@folkhalsan.fi</a:t>
            </a:r>
            <a:endParaRPr lang="sv-FI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F1B6BB7-B0E3-4D39-4F7D-B764BBFB0A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04565" y="2320196"/>
            <a:ext cx="4159636" cy="547979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sv-FI" i="1" dirty="0">
                <a:solidFill>
                  <a:schemeClr val="accent6">
                    <a:lumMod val="50000"/>
                  </a:schemeClr>
                </a:solidFill>
              </a:rPr>
              <a:t>Kom med och släpp loss din kreativa ådra!</a:t>
            </a:r>
          </a:p>
          <a:p>
            <a:pPr algn="l"/>
            <a:endParaRPr lang="sv-FI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sv-FI" sz="2000" b="0" i="1" dirty="0">
                <a:solidFill>
                  <a:schemeClr val="accent6">
                    <a:lumMod val="50000"/>
                  </a:schemeClr>
                </a:solidFill>
              </a:rPr>
              <a:t>Vi riktar oss till </a:t>
            </a:r>
            <a:r>
              <a:rPr lang="sv-FI" sz="2000" i="1" dirty="0">
                <a:solidFill>
                  <a:schemeClr val="accent6">
                    <a:lumMod val="50000"/>
                  </a:schemeClr>
                </a:solidFill>
              </a:rPr>
              <a:t>ALLA </a:t>
            </a:r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seniorer, speciellt till dem som inte kan måla. </a:t>
            </a:r>
          </a:p>
          <a:p>
            <a:pPr algn="l"/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Vi har färg och penslar, samt underlag att måla på. Materialet och deltagandet är gratis.</a:t>
            </a:r>
          </a:p>
          <a:p>
            <a:pPr algn="l"/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Tid finns också för samvaro och diskussioner, samt kaffe med tilltugg för en liten avgift.</a:t>
            </a:r>
          </a:p>
          <a:p>
            <a:pPr algn="l"/>
            <a:r>
              <a:rPr lang="sv-FI" sz="2000" b="0" dirty="0">
                <a:solidFill>
                  <a:schemeClr val="accent6">
                    <a:lumMod val="50000"/>
                  </a:schemeClr>
                </a:solidFill>
              </a:rPr>
              <a:t>Träffarna ordnas i samarbete med Närpes konstklubb.</a:t>
            </a:r>
          </a:p>
          <a:p>
            <a:pPr algn="l"/>
            <a:endParaRPr lang="sv-FI" sz="20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sv-FI" sz="2000" i="1" dirty="0">
                <a:solidFill>
                  <a:schemeClr val="accent6">
                    <a:lumMod val="50000"/>
                  </a:schemeClr>
                </a:solidFill>
              </a:rPr>
              <a:t>Ledare är Mia Gull.</a:t>
            </a:r>
          </a:p>
        </p:txBody>
      </p:sp>
    </p:spTree>
    <p:extLst>
      <p:ext uri="{BB962C8B-B14F-4D97-AF65-F5344CB8AC3E}">
        <p14:creationId xmlns:p14="http://schemas.microsoft.com/office/powerpoint/2010/main" val="2036318736"/>
      </p:ext>
    </p:extLst>
  </p:cSld>
  <p:clrMapOvr>
    <a:masterClrMapping/>
  </p:clrMapOvr>
</p:sld>
</file>

<file path=ppt/theme/theme1.xml><?xml version="1.0" encoding="utf-8"?>
<a:theme xmlns:a="http://schemas.openxmlformats.org/drawingml/2006/main" name="Kurs/evenemang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schmall ny.potx" id="{A1F6D734-7B63-4115-96D6-B897557E99BA}" vid="{DC5D213F-CD37-4F82-AD9F-B097EA3CE008}"/>
    </a:ext>
  </a:extLst>
</a:theme>
</file>

<file path=ppt/theme/theme2.xml><?xml version="1.0" encoding="utf-8"?>
<a:theme xmlns:a="http://schemas.openxmlformats.org/drawingml/2006/main" name="Enkel affisch olika färger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schmall ny.potx" id="{A1F6D734-7B63-4115-96D6-B897557E99BA}" vid="{C6A7FADD-B24C-4A74-88C4-1A9C49C38DAE}"/>
    </a:ext>
  </a:extLst>
</a:theme>
</file>

<file path=ppt/theme/theme3.xml><?xml version="1.0" encoding="utf-8"?>
<a:theme xmlns:a="http://schemas.openxmlformats.org/drawingml/2006/main" name="Enkel affisch olika färger, utan bild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schmall ny.potx" id="{A1F6D734-7B63-4115-96D6-B897557E99BA}" vid="{716014FF-6317-4819-A807-BD41B600B5B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affischmall-ny</Template>
  <TotalTime>115</TotalTime>
  <Words>121</Words>
  <Application>Microsoft Office PowerPoint</Application>
  <PresentationFormat>Anpassad</PresentationFormat>
  <Paragraphs>14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Kurs/evenemang</vt:lpstr>
      <vt:lpstr>Enkel affisch olika färger</vt:lpstr>
      <vt:lpstr>Enkel affisch olika färger, utan bild</vt:lpstr>
      <vt:lpstr>Konstverkstad för seniorer i Närpes</vt:lpstr>
    </vt:vector>
  </TitlesOfParts>
  <Company>Folkhalsan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Carina Blom</dc:creator>
  <cp:lastModifiedBy>Carina Blom</cp:lastModifiedBy>
  <cp:revision>8</cp:revision>
  <cp:lastPrinted>2024-02-21T08:03:48Z</cp:lastPrinted>
  <dcterms:created xsi:type="dcterms:W3CDTF">2024-02-21T06:35:08Z</dcterms:created>
  <dcterms:modified xsi:type="dcterms:W3CDTF">2024-03-04T12:31:42Z</dcterms:modified>
</cp:coreProperties>
</file>